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35"/>
  </p:notesMasterIdLst>
  <p:sldIdLst>
    <p:sldId id="275" r:id="rId2"/>
    <p:sldId id="316" r:id="rId3"/>
    <p:sldId id="317" r:id="rId4"/>
    <p:sldId id="318" r:id="rId5"/>
    <p:sldId id="304" r:id="rId6"/>
    <p:sldId id="303" r:id="rId7"/>
    <p:sldId id="259" r:id="rId8"/>
    <p:sldId id="301" r:id="rId9"/>
    <p:sldId id="282" r:id="rId10"/>
    <p:sldId id="283" r:id="rId11"/>
    <p:sldId id="284" r:id="rId12"/>
    <p:sldId id="285" r:id="rId13"/>
    <p:sldId id="286" r:id="rId14"/>
    <p:sldId id="288" r:id="rId15"/>
    <p:sldId id="321" r:id="rId16"/>
    <p:sldId id="322" r:id="rId17"/>
    <p:sldId id="323" r:id="rId18"/>
    <p:sldId id="289" r:id="rId19"/>
    <p:sldId id="290" r:id="rId20"/>
    <p:sldId id="302" r:id="rId21"/>
    <p:sldId id="293" r:id="rId22"/>
    <p:sldId id="294" r:id="rId23"/>
    <p:sldId id="291" r:id="rId24"/>
    <p:sldId id="309" r:id="rId25"/>
    <p:sldId id="310" r:id="rId26"/>
    <p:sldId id="311" r:id="rId27"/>
    <p:sldId id="312" r:id="rId28"/>
    <p:sldId id="305" r:id="rId29"/>
    <p:sldId id="306" r:id="rId30"/>
    <p:sldId id="307" r:id="rId31"/>
    <p:sldId id="300" r:id="rId32"/>
    <p:sldId id="308" r:id="rId33"/>
    <p:sldId id="31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FC2"/>
    <a:srgbClr val="515152"/>
    <a:srgbClr val="222222"/>
    <a:srgbClr val="A50034"/>
    <a:srgbClr val="818181"/>
    <a:srgbClr val="5D8D26"/>
    <a:srgbClr val="39697E"/>
    <a:srgbClr val="62B3D5"/>
    <a:srgbClr val="7B547C"/>
    <a:srgbClr val="644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2" autoAdjust="0"/>
    <p:restoredTop sz="96167"/>
  </p:normalViewPr>
  <p:slideViewPr>
    <p:cSldViewPr snapToGrid="0">
      <p:cViewPr varScale="1">
        <p:scale>
          <a:sx n="91" d="100"/>
          <a:sy n="91" d="100"/>
        </p:scale>
        <p:origin x="-1160"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F5CC3-02DD-254E-A4D6-E03BE616D996}" type="datetimeFigureOut">
              <a:rPr lang="en-US" smtClean="0"/>
              <a:t>26/11/20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9EE6C0-9E82-444C-A01B-4EFF8D5DE580}" type="slidenum">
              <a:rPr lang="en-US" smtClean="0"/>
              <a:t>‹#›</a:t>
            </a:fld>
            <a:endParaRPr lang="en-US"/>
          </a:p>
        </p:txBody>
      </p:sp>
    </p:spTree>
    <p:extLst>
      <p:ext uri="{BB962C8B-B14F-4D97-AF65-F5344CB8AC3E}">
        <p14:creationId xmlns:p14="http://schemas.microsoft.com/office/powerpoint/2010/main" val="4107215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2</a:t>
            </a:fld>
            <a:endParaRPr lang="en-US"/>
          </a:p>
        </p:txBody>
      </p:sp>
    </p:spTree>
    <p:extLst>
      <p:ext uri="{BB962C8B-B14F-4D97-AF65-F5344CB8AC3E}">
        <p14:creationId xmlns:p14="http://schemas.microsoft.com/office/powerpoint/2010/main" val="372259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3</a:t>
            </a:fld>
            <a:endParaRPr lang="en-US"/>
          </a:p>
        </p:txBody>
      </p:sp>
    </p:spTree>
    <p:extLst>
      <p:ext uri="{BB962C8B-B14F-4D97-AF65-F5344CB8AC3E}">
        <p14:creationId xmlns:p14="http://schemas.microsoft.com/office/powerpoint/2010/main" val="406765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4</a:t>
            </a:fld>
            <a:endParaRPr lang="en-US"/>
          </a:p>
        </p:txBody>
      </p:sp>
    </p:spTree>
    <p:extLst>
      <p:ext uri="{BB962C8B-B14F-4D97-AF65-F5344CB8AC3E}">
        <p14:creationId xmlns:p14="http://schemas.microsoft.com/office/powerpoint/2010/main" val="199811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13</a:t>
            </a:fld>
            <a:endParaRPr lang="en-US"/>
          </a:p>
        </p:txBody>
      </p:sp>
    </p:spTree>
    <p:extLst>
      <p:ext uri="{BB962C8B-B14F-4D97-AF65-F5344CB8AC3E}">
        <p14:creationId xmlns:p14="http://schemas.microsoft.com/office/powerpoint/2010/main" val="1064967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14</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15</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16</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17</a:t>
            </a:fld>
            <a:endParaRPr lang="en-US"/>
          </a:p>
        </p:txBody>
      </p:sp>
    </p:spTree>
    <p:extLst>
      <p:ext uri="{BB962C8B-B14F-4D97-AF65-F5344CB8AC3E}">
        <p14:creationId xmlns:p14="http://schemas.microsoft.com/office/powerpoint/2010/main" val="1165649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b="0" i="0" cap="all" spc="200" baseline="0">
                <a:solidFill>
                  <a:schemeClr val="tx1"/>
                </a:solidFill>
                <a:latin typeface="Dosis Light" panose="02010803020202060003" pitchFamily="2" charset="77"/>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cxnSp>
        <p:nvCxnSpPr>
          <p:cNvPr id="9" name="Straight Connector 8">
            <a:extLst>
              <a:ext uri="{FF2B5EF4-FFF2-40B4-BE49-F238E27FC236}">
                <a16:creationId xmlns=""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26/11/20</a:t>
            </a:fld>
            <a:endParaRPr lang="en-US" dirty="0"/>
          </a:p>
        </p:txBody>
      </p:sp>
      <p:sp>
        <p:nvSpPr>
          <p:cNvPr id="5" name="Footer Placeholder 4">
            <a:extLst>
              <a:ext uri="{FF2B5EF4-FFF2-40B4-BE49-F238E27FC236}">
                <a16:creationId xmlns=""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a:prstGeom prst="rect">
            <a:avLst/>
          </a:prstGeo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26/11/20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26/11/20</a:t>
            </a:fld>
            <a:endParaRPr lang="en-US" dirty="0"/>
          </a:p>
        </p:txBody>
      </p:sp>
      <p:sp>
        <p:nvSpPr>
          <p:cNvPr id="8" name="Footer Placeholder 7">
            <a:extLst>
              <a:ext uri="{FF2B5EF4-FFF2-40B4-BE49-F238E27FC236}">
                <a16:creationId xmlns=""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26/11/20</a:t>
            </a:fld>
            <a:endParaRPr lang="en-US" dirty="0"/>
          </a:p>
        </p:txBody>
      </p:sp>
      <p:sp>
        <p:nvSpPr>
          <p:cNvPr id="8" name="Footer Placeholder 7">
            <a:extLst>
              <a:ext uri="{FF2B5EF4-FFF2-40B4-BE49-F238E27FC236}">
                <a16:creationId xmlns=""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 xmlns:a16="http://schemas.microsoft.com/office/drawing/2014/main" id="{354D8B55-9EA8-4B81-8E84-9B93B0A27559}"/>
              </a:ext>
            </a:extLst>
          </p:cNvPr>
          <p:cNvSpPr>
            <a:spLocks noGrp="1"/>
          </p:cNvSpPr>
          <p:nvPr>
            <p:ph type="dt" sz="half" idx="10"/>
          </p:nvPr>
        </p:nvSpPr>
        <p:spPr/>
        <p:txBody>
          <a:bodyPr/>
          <a:lstStyle>
            <a:lvl1pPr>
              <a:defRPr>
                <a:solidFill>
                  <a:schemeClr val="bg1"/>
                </a:solidFill>
              </a:defRPr>
            </a:lvl1pPr>
          </a:lstStyle>
          <a:p>
            <a:fld id="{4BE1D723-8F53-4F53-90B0-1982A396982E}" type="datetime1">
              <a:rPr lang="en-US" smtClean="0"/>
              <a:pPr/>
              <a:t>26/11/20</a:t>
            </a:fld>
            <a:endParaRPr lang="en-US" dirty="0"/>
          </a:p>
        </p:txBody>
      </p:sp>
      <p:sp>
        <p:nvSpPr>
          <p:cNvPr id="8" name="Footer Placeholder 7">
            <a:extLst>
              <a:ext uri="{FF2B5EF4-FFF2-40B4-BE49-F238E27FC236}">
                <a16:creationId xmlns="" xmlns:a16="http://schemas.microsoft.com/office/drawing/2014/main" id="{062CA021-2578-47CB-822C-BDDFF7223B28}"/>
              </a:ext>
            </a:extLst>
          </p:cNvPr>
          <p:cNvSpPr>
            <a:spLocks noGrp="1"/>
          </p:cNvSpPr>
          <p:nvPr>
            <p:ph type="ftr" sz="quarter" idx="11"/>
          </p:nvPr>
        </p:nvSpPr>
        <p:spPr/>
        <p:txBody>
          <a:bodyPr/>
          <a:lstStyle>
            <a:lvl1pPr>
              <a:defRPr>
                <a:solidFill>
                  <a:schemeClr val="bg1"/>
                </a:solidFill>
              </a:defRPr>
            </a:lvl1pPr>
          </a:lstStyle>
          <a:p>
            <a:r>
              <a:rPr lang="en-US" dirty="0"/>
              <a:t>Rchain Cooperative ©2020</a:t>
            </a:r>
          </a:p>
        </p:txBody>
      </p:sp>
      <p:sp>
        <p:nvSpPr>
          <p:cNvPr id="9" name="Slide Number Placeholder 8">
            <a:extLst>
              <a:ext uri="{FF2B5EF4-FFF2-40B4-BE49-F238E27FC236}">
                <a16:creationId xmlns="" xmlns:a16="http://schemas.microsoft.com/office/drawing/2014/main" id="{C4AAB51D-4141-4682-9375-DAFD5FB9DD10}"/>
              </a:ext>
            </a:extLst>
          </p:cNvPr>
          <p:cNvSpPr>
            <a:spLocks noGrp="1"/>
          </p:cNvSpPr>
          <p:nvPr>
            <p:ph type="sldNum" sz="quarter" idx="12"/>
          </p:nvPr>
        </p:nvSpPr>
        <p:spPr/>
        <p:txBody>
          <a:bodyPr/>
          <a:lstStyle>
            <a:lvl1pPr>
              <a:defRPr>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90000"/>
              </a:lnSpc>
              <a:defRPr sz="8000" b="1" i="0">
                <a:solidFill>
                  <a:schemeClr val="tx1">
                    <a:lumMod val="85000"/>
                    <a:lumOff val="15000"/>
                  </a:schemeClr>
                </a:solidFill>
                <a:latin typeface="Montserrat" pitchFamily="2" charset="77"/>
              </a:defRPr>
            </a:lvl1pPr>
          </a:lstStyle>
          <a:p>
            <a:r>
              <a:rPr lang="en-US" dirty="0"/>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b="0" i="0" cap="all" spc="200" baseline="0">
                <a:solidFill>
                  <a:schemeClr val="tx1"/>
                </a:solidFill>
                <a:latin typeface="Dosis Light" panose="02010803020202060003" pitchFamily="2" charset="7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9" name="Straight Connector 8">
            <a:extLst>
              <a:ext uri="{FF2B5EF4-FFF2-40B4-BE49-F238E27FC236}">
                <a16:creationId xmlns=""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26/11/20</a:t>
            </a:fld>
            <a:endParaRPr lang="en-US" dirty="0"/>
          </a:p>
        </p:txBody>
      </p:sp>
      <p:sp>
        <p:nvSpPr>
          <p:cNvPr id="8" name="Footer Placeholder 7">
            <a:extLst>
              <a:ext uri="{FF2B5EF4-FFF2-40B4-BE49-F238E27FC236}">
                <a16:creationId xmlns=""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26/11/20</a:t>
            </a:fld>
            <a:endParaRPr lang="en-US" dirty="0"/>
          </a:p>
        </p:txBody>
      </p:sp>
      <p:sp>
        <p:nvSpPr>
          <p:cNvPr id="9" name="Footer Placeholder 8">
            <a:extLst>
              <a:ext uri="{FF2B5EF4-FFF2-40B4-BE49-F238E27FC236}">
                <a16:creationId xmlns=""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itle Placeholder 1">
            <a:extLst>
              <a:ext uri="{FF2B5EF4-FFF2-40B4-BE49-F238E27FC236}">
                <a16:creationId xmlns="" xmlns:a16="http://schemas.microsoft.com/office/drawing/2014/main" id="{64089186-2769-D941-97E6-E529EC09F234}"/>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26/11/20</a:t>
            </a:fld>
            <a:endParaRPr lang="en-US" dirty="0"/>
          </a:p>
        </p:txBody>
      </p:sp>
      <p:sp>
        <p:nvSpPr>
          <p:cNvPr id="11" name="Footer Placeholder 10">
            <a:extLst>
              <a:ext uri="{FF2B5EF4-FFF2-40B4-BE49-F238E27FC236}">
                <a16:creationId xmlns=""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itle Placeholder 1">
            <a:extLst>
              <a:ext uri="{FF2B5EF4-FFF2-40B4-BE49-F238E27FC236}">
                <a16:creationId xmlns="" xmlns:a16="http://schemas.microsoft.com/office/drawing/2014/main" id="{6DB404B7-B4D4-B840-A296-5DEB4E99C60B}"/>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a:t>Click to edit Master title style</a:t>
            </a:r>
            <a:endParaRPr lang="en-US" dirty="0"/>
          </a:p>
        </p:txBody>
      </p:sp>
      <p:sp>
        <p:nvSpPr>
          <p:cNvPr id="6" name="Date Placeholder 5">
            <a:extLst>
              <a:ext uri="{FF2B5EF4-FFF2-40B4-BE49-F238E27FC236}">
                <a16:creationId xmlns=""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26/11/20</a:t>
            </a:fld>
            <a:endParaRPr lang="en-US" dirty="0"/>
          </a:p>
        </p:txBody>
      </p:sp>
      <p:sp>
        <p:nvSpPr>
          <p:cNvPr id="7" name="Footer Placeholder 6">
            <a:extLst>
              <a:ext uri="{FF2B5EF4-FFF2-40B4-BE49-F238E27FC236}">
                <a16:creationId xmlns=""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26/11/20</a:t>
            </a:fld>
            <a:endParaRPr lang="en-US" dirty="0"/>
          </a:p>
        </p:txBody>
      </p:sp>
      <p:sp>
        <p:nvSpPr>
          <p:cNvPr id="3" name="Footer Placeholder 2">
            <a:extLst>
              <a:ext uri="{FF2B5EF4-FFF2-40B4-BE49-F238E27FC236}">
                <a16:creationId xmlns=""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54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16D90D66-BCB9-4229-A829-628874352AC0}"/>
              </a:ext>
            </a:extLst>
          </p:cNvPr>
          <p:cNvSpPr/>
          <p:nvPr/>
        </p:nvSpPr>
        <p:spPr>
          <a:xfrm>
            <a:off x="16" y="0"/>
            <a:ext cx="3632646" cy="6858000"/>
          </a:xfrm>
          <a:prstGeom prst="rect">
            <a:avLst/>
          </a:prstGeom>
          <a:solidFill>
            <a:srgbClr val="5151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2448869" cy="2093975"/>
          </a:xfrm>
          <a:prstGeom prst="rect">
            <a:avLst/>
          </a:prstGeom>
        </p:spPr>
        <p:txBody>
          <a:bodyPr anchor="b">
            <a:normAutofit/>
          </a:bodyPr>
          <a:lstStyle>
            <a:lvl1pPr>
              <a:lnSpc>
                <a:spcPct val="90000"/>
              </a:lnSpc>
              <a:defRPr sz="3600" b="1" i="0">
                <a:solidFill>
                  <a:srgbClr val="FFFFFF"/>
                </a:solidFill>
                <a:latin typeface="Montserrat"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6" y="3043050"/>
            <a:ext cx="2448870"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26/11/20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433495"/>
            <a:ext cx="10058400" cy="3760891"/>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b="0" i="0">
                <a:solidFill>
                  <a:srgbClr val="818181"/>
                </a:solidFill>
                <a:latin typeface="Brandon Text Regular" panose="020B0503020203060203" pitchFamily="34" charset="77"/>
              </a:defRPr>
            </a:lvl1pPr>
          </a:lstStyle>
          <a:p>
            <a:fld id="{62D6E202-B606-4609-B914-27C9371A1F6D}" type="datetime1">
              <a:rPr lang="en-US" smtClean="0"/>
              <a:pPr/>
              <a:t>26/11/20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b="0" i="0" cap="all" baseline="0">
                <a:solidFill>
                  <a:srgbClr val="818181"/>
                </a:solidFill>
                <a:latin typeface="Brandon Text Regular" panose="020B0503020203060203" pitchFamily="34" charset="77"/>
              </a:defRPr>
            </a:lvl1pPr>
          </a:lstStyle>
          <a:p>
            <a:r>
              <a:rPr lang="en-US" dirty="0" err="1"/>
              <a:t>rChain</a:t>
            </a:r>
            <a:r>
              <a:rPr lang="en-US" dirty="0"/>
              <a:t> Cooperative 2020</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b="0" i="0">
                <a:solidFill>
                  <a:srgbClr val="818181"/>
                </a:solidFill>
                <a:latin typeface="Brandon Text Regular" panose="020B0503020203060203" pitchFamily="34" charset="77"/>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 xmlns:a16="http://schemas.microsoft.com/office/drawing/2014/main" id="{C5025DAC-8B93-4160-B017-3A274A5828C0}"/>
              </a:ext>
            </a:extLst>
          </p:cNvPr>
          <p:cNvCxnSpPr/>
          <p:nvPr/>
        </p:nvCxnSpPr>
        <p:spPr>
          <a:xfrm>
            <a:off x="1193532" y="1133508"/>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 xmlns:a16="http://schemas.microsoft.com/office/drawing/2014/main" id="{159DD17B-AC87-414F-8B21-1297ACFD0094}"/>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50" r:id="rId8"/>
    <p:sldLayoutId id="2147483734" r:id="rId9"/>
    <p:sldLayoutId id="2147483735" r:id="rId10"/>
    <p:sldLayoutId id="2147483736" r:id="rId11"/>
    <p:sldLayoutId id="2147483737" r:id="rId12"/>
  </p:sldLayoutIdLst>
  <p:hf sldNum="0" hdr="0" ftr="0" dt="0"/>
  <p:txStyles>
    <p:titleStyle>
      <a:lvl1pPr algn="l" defTabSz="914400" rtl="0" eaLnBrk="1" latinLnBrk="0" hangingPunct="1">
        <a:lnSpc>
          <a:spcPct val="90000"/>
        </a:lnSpc>
        <a:spcBef>
          <a:spcPct val="0"/>
        </a:spcBef>
        <a:buNone/>
        <a:defRPr sz="4700" b="1" i="0" kern="1200" spc="-50" baseline="0">
          <a:solidFill>
            <a:srgbClr val="222222"/>
          </a:solidFill>
          <a:latin typeface="Montserrat" pitchFamily="2" charset="77"/>
          <a:ea typeface="+mj-ea"/>
          <a:cs typeface="Montserrat" pitchFamily="2" charset="77"/>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svg"/><Relationship Id="rId5" Type="http://schemas.openxmlformats.org/officeDocument/2006/relationships/image" Target="../media/image3.png"/><Relationship Id="rId6" Type="http://schemas.openxmlformats.org/officeDocument/2006/relationships/image" Target="../media/image5.sv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svg"/><Relationship Id="rId4" Type="http://schemas.openxmlformats.org/officeDocument/2006/relationships/image" Target="../media/image3.png"/><Relationship Id="rId5"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60.svg"/><Relationship Id="rId4" Type="http://schemas.openxmlformats.org/officeDocument/2006/relationships/image" Target="../media/image3.png"/><Relationship Id="rId5"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62.svg"/><Relationship Id="rId5" Type="http://schemas.openxmlformats.org/officeDocument/2006/relationships/image" Target="../media/image3.png"/><Relationship Id="rId6"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10" Type="http://schemas.openxmlformats.org/officeDocument/2006/relationships/image" Target="../media/image5.svg"/><Relationship Id="rId11" Type="http://schemas.openxmlformats.org/officeDocument/2006/relationships/image" Target="../media/image4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10" Type="http://schemas.openxmlformats.org/officeDocument/2006/relationships/image" Target="../media/image5.svg"/><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10" Type="http://schemas.openxmlformats.org/officeDocument/2006/relationships/image" Target="../media/image5.svg"/><Relationship Id="rId11" Type="http://schemas.openxmlformats.org/officeDocument/2006/relationships/image" Target="../media/image44.png"/><Relationship Id="rId12"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10" Type="http://schemas.openxmlformats.org/officeDocument/2006/relationships/image" Target="../media/image5.svg"/><Relationship Id="rId11" Type="http://schemas.openxmlformats.org/officeDocument/2006/relationships/image" Target="../media/image46.png"/><Relationship Id="rId12" Type="http://schemas.openxmlformats.org/officeDocument/2006/relationships/image" Target="../media/image47.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13.sv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svg"/><Relationship Id="rId5" Type="http://schemas.openxmlformats.org/officeDocument/2006/relationships/image" Target="../media/image4.png"/><Relationship Id="rId6" Type="http://schemas.openxmlformats.org/officeDocument/2006/relationships/image" Target="../media/image7.svg"/><Relationship Id="rId7" Type="http://schemas.openxmlformats.org/officeDocument/2006/relationships/image" Target="../media/image5.png"/><Relationship Id="rId8" Type="http://schemas.openxmlformats.org/officeDocument/2006/relationships/image" Target="../media/image9.svg"/><Relationship Id="rId9" Type="http://schemas.openxmlformats.org/officeDocument/2006/relationships/image" Target="../media/image6.png"/><Relationship Id="rId10"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image" Target="../media/image74.svg"/><Relationship Id="rId4" Type="http://schemas.openxmlformats.org/officeDocument/2006/relationships/image" Target="../media/image49.png"/><Relationship Id="rId5" Type="http://schemas.openxmlformats.org/officeDocument/2006/relationships/image" Target="../media/image76.svg"/><Relationship Id="rId6" Type="http://schemas.openxmlformats.org/officeDocument/2006/relationships/image" Target="../media/image50.png"/><Relationship Id="rId7" Type="http://schemas.openxmlformats.org/officeDocument/2006/relationships/image" Target="../media/image78.sv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81.svg"/><Relationship Id="rId5" Type="http://schemas.openxmlformats.org/officeDocument/2006/relationships/image" Target="../media/image53.png"/><Relationship Id="rId6" Type="http://schemas.openxmlformats.org/officeDocument/2006/relationships/image" Target="../media/image83.svg"/><Relationship Id="rId7" Type="http://schemas.openxmlformats.org/officeDocument/2006/relationships/image" Target="../media/image54.png"/><Relationship Id="rId8" Type="http://schemas.openxmlformats.org/officeDocument/2006/relationships/image" Target="../media/image85.svg"/><Relationship Id="rId9" Type="http://schemas.openxmlformats.org/officeDocument/2006/relationships/image" Target="../media/image55.png"/><Relationship Id="rId10" Type="http://schemas.openxmlformats.org/officeDocument/2006/relationships/image" Target="../media/image87.sv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89.svg"/><Relationship Id="rId4" Type="http://schemas.openxmlformats.org/officeDocument/2006/relationships/image" Target="../media/image3.png"/><Relationship Id="rId5"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tiff"/><Relationship Id="rId4"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29.xml.rels><?xml version="1.0" encoding="UTF-8" standalone="yes"?>
<Relationships xmlns="http://schemas.openxmlformats.org/package/2006/relationships"><Relationship Id="rId3" Type="http://schemas.openxmlformats.org/officeDocument/2006/relationships/image" Target="../media/image63.tiff"/><Relationship Id="rId4" Type="http://schemas.openxmlformats.org/officeDocument/2006/relationships/image" Target="../media/image64.tiff"/><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3.tiff"/><Relationship Id="rId4" Type="http://schemas.openxmlformats.org/officeDocument/2006/relationships/image" Target="../media/image64.tiff"/><Relationship Id="rId5" Type="http://schemas.openxmlformats.org/officeDocument/2006/relationships/image" Target="../media/image65.tiff"/><Relationship Id="rId6" Type="http://schemas.openxmlformats.org/officeDocument/2006/relationships/image" Target="../media/image3.png"/><Relationship Id="rId7"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31.xml.rels><?xml version="1.0" encoding="UTF-8" standalone="yes"?>
<Relationships xmlns="http://schemas.openxmlformats.org/package/2006/relationships"><Relationship Id="rId3" Type="http://schemas.openxmlformats.org/officeDocument/2006/relationships/image" Target="../media/image100.svg"/><Relationship Id="rId4" Type="http://schemas.openxmlformats.org/officeDocument/2006/relationships/image" Target="../media/image67.png"/><Relationship Id="rId5" Type="http://schemas.openxmlformats.org/officeDocument/2006/relationships/image" Target="../media/image102.svg"/><Relationship Id="rId6" Type="http://schemas.openxmlformats.org/officeDocument/2006/relationships/image" Target="../media/image3.png"/><Relationship Id="rId7"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3.sv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35.svg"/><Relationship Id="rId21" Type="http://schemas.openxmlformats.org/officeDocument/2006/relationships/image" Target="../media/image23.png"/><Relationship Id="rId22" Type="http://schemas.openxmlformats.org/officeDocument/2006/relationships/image" Target="../media/image37.svg"/><Relationship Id="rId23" Type="http://schemas.openxmlformats.org/officeDocument/2006/relationships/image" Target="../media/image24.png"/><Relationship Id="rId24" Type="http://schemas.openxmlformats.org/officeDocument/2006/relationships/image" Target="../media/image39.svg"/><Relationship Id="rId10" Type="http://schemas.openxmlformats.org/officeDocument/2006/relationships/image" Target="../media/image25.svg"/><Relationship Id="rId11" Type="http://schemas.openxmlformats.org/officeDocument/2006/relationships/image" Target="../media/image18.png"/><Relationship Id="rId12" Type="http://schemas.openxmlformats.org/officeDocument/2006/relationships/image" Target="../media/image27.svg"/><Relationship Id="rId13" Type="http://schemas.openxmlformats.org/officeDocument/2006/relationships/image" Target="../media/image19.png"/><Relationship Id="rId14" Type="http://schemas.openxmlformats.org/officeDocument/2006/relationships/image" Target="../media/image29.svg"/><Relationship Id="rId15" Type="http://schemas.openxmlformats.org/officeDocument/2006/relationships/image" Target="../media/image20.png"/><Relationship Id="rId16" Type="http://schemas.openxmlformats.org/officeDocument/2006/relationships/image" Target="../media/image31.svg"/><Relationship Id="rId17" Type="http://schemas.openxmlformats.org/officeDocument/2006/relationships/image" Target="../media/image21.png"/><Relationship Id="rId18" Type="http://schemas.openxmlformats.org/officeDocument/2006/relationships/image" Target="../media/image33.svg"/><Relationship Id="rId1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56.svg"/><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47.sv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50.svg"/><Relationship Id="rId7" Type="http://schemas.openxmlformats.org/officeDocument/2006/relationships/image" Target="../media/image34.png"/><Relationship Id="rId8" Type="http://schemas.openxmlformats.org/officeDocument/2006/relationships/image" Target="../media/image52.svg"/><Relationship Id="rId9" Type="http://schemas.openxmlformats.org/officeDocument/2006/relationships/image" Target="../media/image35.png"/><Relationship Id="rId10" Type="http://schemas.openxmlformats.org/officeDocument/2006/relationships/image" Target="../media/image5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png"/><Relationship Id="rId5" Type="http://schemas.openxmlformats.org/officeDocument/2006/relationships/image" Target="../media/image7.svg"/><Relationship Id="rId6" Type="http://schemas.openxmlformats.org/officeDocument/2006/relationships/image" Target="../media/image5.png"/><Relationship Id="rId7" Type="http://schemas.openxmlformats.org/officeDocument/2006/relationships/image" Target="../media/image9.svg"/><Relationship Id="rId8" Type="http://schemas.openxmlformats.org/officeDocument/2006/relationships/image" Target="../media/image6.png"/><Relationship Id="rId9" Type="http://schemas.openxmlformats.org/officeDocument/2006/relationships/image" Target="../media/image11.svg"/><Relationship Id="rId10" Type="http://schemas.openxmlformats.org/officeDocument/2006/relationships/image" Target="../media/image7.png"/><Relationship Id="rId11" Type="http://schemas.openxmlformats.org/officeDocument/2006/relationships/image" Target="../media/image13.svg"/><Relationship Id="rId1" Type="http://schemas.openxmlformats.org/officeDocument/2006/relationships/slideLayout" Target="../slideLayouts/slideLayout2.xml"/><Relationship Id="rId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54B3AC7E-7946-AE47-93DA-F401066341FA}"/>
              </a:ext>
            </a:extLst>
          </p:cNvPr>
          <p:cNvSpPr/>
          <p:nvPr/>
        </p:nvSpPr>
        <p:spPr>
          <a:xfrm>
            <a:off x="5194810" y="946001"/>
            <a:ext cx="2729987" cy="3260551"/>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 xmlns:a16="http://schemas.microsoft.com/office/drawing/2014/main" id="{A9286AD2-18A9-4868-A4E3-7A2097A208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 xmlns:a16="http://schemas.microsoft.com/office/drawing/2014/main" id="{A8E9CFF2-3777-4FF4-A759-8491175B0B7C}"/>
              </a:ext>
            </a:extLst>
          </p:cNvPr>
          <p:cNvSpPr>
            <a:spLocks noGrp="1"/>
          </p:cNvSpPr>
          <p:nvPr>
            <p:ph type="subTitle" idx="1"/>
          </p:nvPr>
        </p:nvSpPr>
        <p:spPr>
          <a:xfrm>
            <a:off x="5289753" y="4672739"/>
            <a:ext cx="6269347" cy="1719096"/>
          </a:xfrm>
        </p:spPr>
        <p:txBody>
          <a:bodyPr>
            <a:normAutofit/>
          </a:bodyPr>
          <a:lstStyle/>
          <a:p>
            <a:pPr algn="ctr"/>
            <a:r>
              <a:rPr lang="en-US" sz="2400" b="1" dirty="0">
                <a:solidFill>
                  <a:srgbClr val="000001"/>
                </a:solidFill>
                <a:latin typeface="Montserrat" pitchFamily="2" charset="77"/>
              </a:rPr>
              <a:t>Rchain Equity Model + </a:t>
            </a:r>
            <a:br>
              <a:rPr lang="en-US" sz="2400" b="1" dirty="0">
                <a:solidFill>
                  <a:srgbClr val="000001"/>
                </a:solidFill>
                <a:latin typeface="Montserrat" pitchFamily="2" charset="77"/>
              </a:rPr>
            </a:br>
            <a:r>
              <a:rPr lang="en-US" sz="2400" b="1" dirty="0">
                <a:solidFill>
                  <a:srgbClr val="000001"/>
                </a:solidFill>
                <a:latin typeface="Montserrat" pitchFamily="2" charset="77"/>
              </a:rPr>
              <a:t>Business development</a:t>
            </a:r>
          </a:p>
          <a:p>
            <a:pPr algn="ctr"/>
            <a:r>
              <a:rPr lang="en-US" sz="2000" dirty="0">
                <a:solidFill>
                  <a:schemeClr val="tx1">
                    <a:lumMod val="85000"/>
                    <a:lumOff val="15000"/>
                  </a:schemeClr>
                </a:solidFill>
              </a:rPr>
              <a:t>Lucius Gregory Meredith</a:t>
            </a:r>
          </a:p>
          <a:p>
            <a:pPr algn="ctr"/>
            <a:endParaRPr lang="en-US" sz="2400" b="1" dirty="0">
              <a:solidFill>
                <a:srgbClr val="000001"/>
              </a:solidFill>
            </a:endParaRPr>
          </a:p>
        </p:txBody>
      </p:sp>
      <p:cxnSp>
        <p:nvCxnSpPr>
          <p:cNvPr id="24" name="Straight Connector 23">
            <a:extLst>
              <a:ext uri="{FF2B5EF4-FFF2-40B4-BE49-F238E27FC236}">
                <a16:creationId xmlns="" xmlns:a16="http://schemas.microsoft.com/office/drawing/2014/main" id="{E7A7CD63-7EC3-44F3-95D0-595C4019FF2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Cross section of young plant and roots">
            <a:extLst>
              <a:ext uri="{FF2B5EF4-FFF2-40B4-BE49-F238E27FC236}">
                <a16:creationId xmlns="" xmlns:a16="http://schemas.microsoft.com/office/drawing/2014/main" id="{AF213FF3-C258-AC44-AD49-BB1EF6D449E9}"/>
              </a:ext>
            </a:extLst>
          </p:cNvPr>
          <p:cNvPicPr>
            <a:picLocks noChangeAspect="1"/>
          </p:cNvPicPr>
          <p:nvPr/>
        </p:nvPicPr>
        <p:blipFill rotWithShape="1">
          <a:blip r:embed="rId2">
            <a:extLst>
              <a:ext uri="{28A0092B-C50C-407E-A947-70E740481C1C}">
                <a14:useLocalDpi xmlns:a14="http://schemas.microsoft.com/office/drawing/2010/main" val="0"/>
              </a:ext>
            </a:extLst>
          </a:blip>
          <a:srcRect l="47272" r="4435"/>
          <a:stretch/>
        </p:blipFill>
        <p:spPr>
          <a:xfrm>
            <a:off x="0" y="0"/>
            <a:ext cx="4637314" cy="6858000"/>
          </a:xfrm>
          <a:prstGeom prst="rect">
            <a:avLst/>
          </a:prstGeom>
        </p:spPr>
      </p:pic>
      <p:sp>
        <p:nvSpPr>
          <p:cNvPr id="15" name="Rectangle 14">
            <a:extLst>
              <a:ext uri="{FF2B5EF4-FFF2-40B4-BE49-F238E27FC236}">
                <a16:creationId xmlns="" xmlns:a16="http://schemas.microsoft.com/office/drawing/2014/main" id="{5494F82E-0DA8-4A42-A7DB-9BF63B99BC56}"/>
              </a:ext>
            </a:extLst>
          </p:cNvPr>
          <p:cNvSpPr/>
          <p:nvPr/>
        </p:nvSpPr>
        <p:spPr>
          <a:xfrm>
            <a:off x="5340664" y="989458"/>
            <a:ext cx="2923770" cy="333565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260294B7-CB08-CD4B-8A7C-F46EB2F0183E}"/>
              </a:ext>
            </a:extLst>
          </p:cNvPr>
          <p:cNvSpPr/>
          <p:nvPr/>
        </p:nvSpPr>
        <p:spPr>
          <a:xfrm>
            <a:off x="8536714" y="989458"/>
            <a:ext cx="2923770" cy="333565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 xmlns:a16="http://schemas.microsoft.com/office/drawing/2014/main" id="{11340A46-B701-DC4E-9627-E9BBCEE5EA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a:xfrm>
            <a:off x="8705330" y="1377003"/>
            <a:ext cx="2586537" cy="2724912"/>
          </a:xfrm>
          <a:prstGeom prst="rect">
            <a:avLst/>
          </a:prstGeom>
        </p:spPr>
      </p:pic>
      <p:pic>
        <p:nvPicPr>
          <p:cNvPr id="18" name="Graphic 17">
            <a:extLst>
              <a:ext uri="{FF2B5EF4-FFF2-40B4-BE49-F238E27FC236}">
                <a16:creationId xmlns="" xmlns:a16="http://schemas.microsoft.com/office/drawing/2014/main" id="{E6447921-5C5C-B14E-A364-D9FB5A7D86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737243" y="1283771"/>
            <a:ext cx="2187554" cy="2911377"/>
          </a:xfrm>
          <a:prstGeom prst="rect">
            <a:avLst/>
          </a:prstGeom>
        </p:spPr>
      </p:pic>
      <p:sp>
        <p:nvSpPr>
          <p:cNvPr id="9" name="Rectangle 8">
            <a:extLst>
              <a:ext uri="{FF2B5EF4-FFF2-40B4-BE49-F238E27FC236}">
                <a16:creationId xmlns="" xmlns:a16="http://schemas.microsoft.com/office/drawing/2014/main" id="{7BC8BC28-D258-0B4A-8292-0FDA9B684837}"/>
              </a:ext>
            </a:extLst>
          </p:cNvPr>
          <p:cNvSpPr/>
          <p:nvPr/>
        </p:nvSpPr>
        <p:spPr>
          <a:xfrm>
            <a:off x="5340664" y="4423954"/>
            <a:ext cx="6032730" cy="156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861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10232452" cy="2956547"/>
          </a:xfrm>
        </p:spPr>
        <p:txBody>
          <a:bodyPr numCol="1" spcCol="274320">
            <a:noAutofit/>
          </a:bodyPr>
          <a:lstStyle/>
          <a:p>
            <a:pPr marL="0" indent="0">
              <a:buClr>
                <a:srgbClr val="CD1E48"/>
              </a:buClr>
              <a:buNone/>
            </a:pPr>
            <a:r>
              <a:rPr lang="en-US" sz="2400" b="1" dirty="0">
                <a:latin typeface="Dosis" panose="02010503020202060003" pitchFamily="2" charset="77"/>
              </a:rPr>
              <a:t>Building a dApp, however, is not the same as keeping it running 24/7.</a:t>
            </a:r>
          </a:p>
          <a:p>
            <a:pPr marL="471488" indent="-471488">
              <a:buClr>
                <a:srgbClr val="CD1E48"/>
              </a:buClr>
              <a:buFont typeface="Courier New" panose="02070309020205020404" pitchFamily="49" charset="0"/>
              <a:buChar char="o"/>
            </a:pPr>
            <a:r>
              <a:rPr lang="en-US" sz="1800" dirty="0"/>
              <a:t>Nor is it the same as a commitment to upgrade existing features or roll out new features as community use inexorably provides new requirements. </a:t>
            </a:r>
          </a:p>
          <a:p>
            <a:pPr marL="471488" indent="-471488">
              <a:buClr>
                <a:srgbClr val="CD1E48"/>
              </a:buClr>
              <a:buFont typeface="Courier New" panose="02070309020205020404" pitchFamily="49" charset="0"/>
              <a:buChar char="o"/>
            </a:pPr>
            <a:r>
              <a:rPr lang="en-US" sz="1800" dirty="0" err="1"/>
              <a:t>Redhat</a:t>
            </a:r>
            <a:r>
              <a:rPr lang="en-US" sz="1800" dirty="0"/>
              <a:t>, MySQL, and many other open source projects have demonstrated a very convincing software as a service model that monetizes DevOps, maintenance, and feature development. </a:t>
            </a:r>
            <a:endParaRPr lang="en-US" dirty="0"/>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10</a:t>
            </a:fld>
            <a:endParaRPr lang="en-US" dirty="0">
              <a:solidFill>
                <a:srgbClr val="818181"/>
              </a:solidFill>
            </a:endParaRPr>
          </a:p>
        </p:txBody>
      </p:sp>
    </p:spTree>
    <p:extLst>
      <p:ext uri="{BB962C8B-B14F-4D97-AF65-F5344CB8AC3E}">
        <p14:creationId xmlns:p14="http://schemas.microsoft.com/office/powerpoint/2010/main" val="171417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 xmlns:a16="http://schemas.microsoft.com/office/drawing/2014/main" id="{0397C7A9-0687-404E-B81A-7657D2245E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2302550" y="1388022"/>
            <a:ext cx="7396400" cy="4522039"/>
          </a:xfrm>
          <a:prstGeom prst="rect">
            <a:avLst/>
          </a:prstGeom>
        </p:spPr>
      </p:pic>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11</a:t>
            </a:fld>
            <a:endParaRPr lang="en-US" dirty="0">
              <a:solidFill>
                <a:srgbClr val="818181"/>
              </a:solidFill>
            </a:endParaRPr>
          </a:p>
        </p:txBody>
      </p:sp>
      <p:sp>
        <p:nvSpPr>
          <p:cNvPr id="12" name="TextBox 11">
            <a:extLst>
              <a:ext uri="{FF2B5EF4-FFF2-40B4-BE49-F238E27FC236}">
                <a16:creationId xmlns="" xmlns:a16="http://schemas.microsoft.com/office/drawing/2014/main" id="{83571B93-8BA3-B64C-9F28-48E6A24C78FA}"/>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8" name="Graphic 7">
            <a:extLst>
              <a:ext uri="{FF2B5EF4-FFF2-40B4-BE49-F238E27FC236}">
                <a16:creationId xmlns="" xmlns:a16="http://schemas.microsoft.com/office/drawing/2014/main" id="{DE668BE1-3B87-794F-80C1-F56518109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131948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12</a:t>
            </a:fld>
            <a:endParaRPr lang="en-US" dirty="0">
              <a:solidFill>
                <a:srgbClr val="818181"/>
              </a:solidFill>
            </a:endParaRPr>
          </a:p>
        </p:txBody>
      </p:sp>
      <p:sp>
        <p:nvSpPr>
          <p:cNvPr id="19" name="TextBox 18">
            <a:extLst>
              <a:ext uri="{FF2B5EF4-FFF2-40B4-BE49-F238E27FC236}">
                <a16:creationId xmlns="" xmlns:a16="http://schemas.microsoft.com/office/drawing/2014/main" id="{3E45CDCB-E06F-384E-9248-BFA559572BA9}"/>
              </a:ext>
            </a:extLst>
          </p:cNvPr>
          <p:cNvSpPr txBox="1"/>
          <p:nvPr/>
        </p:nvSpPr>
        <p:spPr>
          <a:xfrm>
            <a:off x="1168400" y="1460500"/>
            <a:ext cx="4197246" cy="1200329"/>
          </a:xfrm>
          <a:prstGeom prst="rect">
            <a:avLst/>
          </a:prstGeom>
          <a:noFill/>
        </p:spPr>
        <p:txBody>
          <a:bodyPr wrap="square" rtlCol="0">
            <a:spAutoFit/>
          </a:bodyPr>
          <a:lstStyle/>
          <a:p>
            <a:r>
              <a:rPr lang="en-US" dirty="0">
                <a:solidFill>
                  <a:srgbClr val="222222"/>
                </a:solidFill>
                <a:latin typeface="Dosis Light" panose="02010803020202060003" pitchFamily="2" charset="77"/>
              </a:rPr>
              <a:t>A for-profit DAASL shop built to </a:t>
            </a:r>
          </a:p>
          <a:p>
            <a:r>
              <a:rPr lang="en-US" dirty="0">
                <a:solidFill>
                  <a:srgbClr val="222222"/>
                </a:solidFill>
                <a:latin typeface="Dosis Light" panose="02010803020202060003" pitchFamily="2" charset="77"/>
              </a:rPr>
              <a:t>manage/maintain services </a:t>
            </a:r>
          </a:p>
          <a:p>
            <a:r>
              <a:rPr lang="en-US" dirty="0">
                <a:solidFill>
                  <a:srgbClr val="222222"/>
                </a:solidFill>
                <a:latin typeface="Dosis Light" panose="02010803020202060003" pitchFamily="2" charset="77"/>
              </a:rPr>
              <a:t>built on RChain and </a:t>
            </a:r>
          </a:p>
          <a:p>
            <a:r>
              <a:rPr lang="en-US" dirty="0">
                <a:solidFill>
                  <a:srgbClr val="222222"/>
                </a:solidFill>
                <a:latin typeface="Dosis Light" panose="02010803020202060003" pitchFamily="2" charset="77"/>
              </a:rPr>
              <a:t>other chains</a:t>
            </a:r>
          </a:p>
        </p:txBody>
      </p:sp>
      <p:sp>
        <p:nvSpPr>
          <p:cNvPr id="22" name="TextBox 21">
            <a:extLst>
              <a:ext uri="{FF2B5EF4-FFF2-40B4-BE49-F238E27FC236}">
                <a16:creationId xmlns="" xmlns:a16="http://schemas.microsoft.com/office/drawing/2014/main" id="{3B6A8E6F-C4D3-EE40-8507-027409F0D809}"/>
              </a:ext>
            </a:extLst>
          </p:cNvPr>
          <p:cNvSpPr txBox="1"/>
          <p:nvPr/>
        </p:nvSpPr>
        <p:spPr>
          <a:xfrm>
            <a:off x="6000750" y="4279205"/>
            <a:ext cx="5381678" cy="2031325"/>
          </a:xfrm>
          <a:prstGeom prst="rect">
            <a:avLst/>
          </a:prstGeom>
          <a:noFill/>
        </p:spPr>
        <p:txBody>
          <a:bodyPr wrap="square" rtlCol="0">
            <a:spAutoFit/>
          </a:bodyPr>
          <a:lstStyle/>
          <a:p>
            <a:pPr algn="r"/>
            <a:r>
              <a:rPr lang="en-US" dirty="0">
                <a:solidFill>
                  <a:srgbClr val="222222"/>
                </a:solidFill>
                <a:latin typeface="Dosis Light" panose="02010803020202060003" pitchFamily="2" charset="77"/>
              </a:rPr>
              <a:t>A worker's coop </a:t>
            </a:r>
          </a:p>
          <a:p>
            <a:pPr algn="r"/>
            <a:r>
              <a:rPr lang="en-US" dirty="0">
                <a:solidFill>
                  <a:srgbClr val="222222"/>
                </a:solidFill>
                <a:latin typeface="Dosis Light" panose="02010803020202060003" pitchFamily="2" charset="77"/>
              </a:rPr>
              <a:t>aimed at supporting </a:t>
            </a:r>
          </a:p>
          <a:p>
            <a:pPr algn="r"/>
            <a:r>
              <a:rPr lang="en-US" dirty="0">
                <a:solidFill>
                  <a:srgbClr val="222222"/>
                </a:solidFill>
                <a:latin typeface="Dosis Light" panose="02010803020202060003" pitchFamily="2" charset="77"/>
              </a:rPr>
              <a:t>existing development </a:t>
            </a:r>
          </a:p>
          <a:p>
            <a:pPr algn="r"/>
            <a:r>
              <a:rPr lang="en-US" dirty="0">
                <a:solidFill>
                  <a:srgbClr val="222222"/>
                </a:solidFill>
                <a:latin typeface="Dosis Light" panose="02010803020202060003" pitchFamily="2" charset="77"/>
              </a:rPr>
              <a:t>efforts as well as </a:t>
            </a:r>
          </a:p>
          <a:p>
            <a:pPr algn="r"/>
            <a:r>
              <a:rPr lang="en-US" dirty="0">
                <a:solidFill>
                  <a:srgbClr val="222222"/>
                </a:solidFill>
                <a:latin typeface="Dosis Light" panose="02010803020202060003" pitchFamily="2" charset="77"/>
              </a:rPr>
              <a:t>providing delivery </a:t>
            </a:r>
          </a:p>
          <a:p>
            <a:pPr algn="r"/>
            <a:r>
              <a:rPr lang="en-US" dirty="0">
                <a:solidFill>
                  <a:srgbClr val="222222"/>
                </a:solidFill>
                <a:latin typeface="Dosis Light" panose="02010803020202060003" pitchFamily="2" charset="77"/>
              </a:rPr>
              <a:t>resources for new </a:t>
            </a:r>
          </a:p>
          <a:p>
            <a:pPr algn="r"/>
            <a:r>
              <a:rPr lang="en-US" dirty="0">
                <a:solidFill>
                  <a:srgbClr val="222222"/>
                </a:solidFill>
                <a:latin typeface="Dosis Light" panose="02010803020202060003" pitchFamily="2" charset="77"/>
              </a:rPr>
              <a:t>internal/external dApp ideas </a:t>
            </a:r>
          </a:p>
        </p:txBody>
      </p:sp>
      <p:sp>
        <p:nvSpPr>
          <p:cNvPr id="10" name="TextBox 9">
            <a:extLst>
              <a:ext uri="{FF2B5EF4-FFF2-40B4-BE49-F238E27FC236}">
                <a16:creationId xmlns="" xmlns:a16="http://schemas.microsoft.com/office/drawing/2014/main" id="{1D2949A9-7AEB-234E-B55E-C57967DD7500}"/>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12" name="Graphic 11">
            <a:extLst>
              <a:ext uri="{FF2B5EF4-FFF2-40B4-BE49-F238E27FC236}">
                <a16:creationId xmlns="" xmlns:a16="http://schemas.microsoft.com/office/drawing/2014/main" id="{03D1556E-3ACF-BD40-B8BE-8CB3444431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2302550" y="1388022"/>
            <a:ext cx="7396400" cy="4522039"/>
          </a:xfrm>
          <a:prstGeom prst="rect">
            <a:avLst/>
          </a:prstGeom>
        </p:spPr>
      </p:pic>
      <p:pic>
        <p:nvPicPr>
          <p:cNvPr id="13" name="Graphic 12">
            <a:extLst>
              <a:ext uri="{FF2B5EF4-FFF2-40B4-BE49-F238E27FC236}">
                <a16:creationId xmlns="" xmlns:a16="http://schemas.microsoft.com/office/drawing/2014/main" id="{1552A063-AEFF-8D43-BE10-5F96B6B9DD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7814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13</a:t>
            </a:fld>
            <a:endParaRPr lang="en-US" dirty="0">
              <a:solidFill>
                <a:srgbClr val="818181"/>
              </a:solidFill>
            </a:endParaRPr>
          </a:p>
        </p:txBody>
      </p:sp>
      <p:sp>
        <p:nvSpPr>
          <p:cNvPr id="19" name="TextBox 18">
            <a:extLst>
              <a:ext uri="{FF2B5EF4-FFF2-40B4-BE49-F238E27FC236}">
                <a16:creationId xmlns="" xmlns:a16="http://schemas.microsoft.com/office/drawing/2014/main" id="{3E45CDCB-E06F-384E-9248-BFA559572BA9}"/>
              </a:ext>
            </a:extLst>
          </p:cNvPr>
          <p:cNvSpPr txBox="1"/>
          <p:nvPr/>
        </p:nvSpPr>
        <p:spPr>
          <a:xfrm>
            <a:off x="1168400" y="1460500"/>
            <a:ext cx="4197246" cy="1200329"/>
          </a:xfrm>
          <a:prstGeom prst="rect">
            <a:avLst/>
          </a:prstGeom>
          <a:noFill/>
        </p:spPr>
        <p:txBody>
          <a:bodyPr wrap="square" rtlCol="0">
            <a:spAutoFit/>
          </a:bodyPr>
          <a:lstStyle/>
          <a:p>
            <a:r>
              <a:rPr lang="en-US" dirty="0">
                <a:solidFill>
                  <a:srgbClr val="BFBFC0"/>
                </a:solidFill>
                <a:latin typeface="Dosis Light" panose="02010803020202060003" pitchFamily="2" charset="77"/>
              </a:rPr>
              <a:t>A for-profit DAASL shop built to </a:t>
            </a:r>
          </a:p>
          <a:p>
            <a:r>
              <a:rPr lang="en-US" dirty="0">
                <a:solidFill>
                  <a:srgbClr val="BFBFC0"/>
                </a:solidFill>
                <a:latin typeface="Dosis Light" panose="02010803020202060003" pitchFamily="2" charset="77"/>
              </a:rPr>
              <a:t>manage/maintain services </a:t>
            </a:r>
          </a:p>
          <a:p>
            <a:r>
              <a:rPr lang="en-US" dirty="0">
                <a:solidFill>
                  <a:srgbClr val="BFBFC0"/>
                </a:solidFill>
                <a:latin typeface="Dosis Light" panose="02010803020202060003" pitchFamily="2" charset="77"/>
              </a:rPr>
              <a:t>built on RChain and </a:t>
            </a:r>
          </a:p>
          <a:p>
            <a:r>
              <a:rPr lang="en-US" dirty="0">
                <a:solidFill>
                  <a:srgbClr val="BFBFC0"/>
                </a:solidFill>
                <a:latin typeface="Dosis Light" panose="02010803020202060003" pitchFamily="2" charset="77"/>
              </a:rPr>
              <a:t>other chains</a:t>
            </a:r>
          </a:p>
        </p:txBody>
      </p:sp>
      <p:sp>
        <p:nvSpPr>
          <p:cNvPr id="22" name="TextBox 21">
            <a:extLst>
              <a:ext uri="{FF2B5EF4-FFF2-40B4-BE49-F238E27FC236}">
                <a16:creationId xmlns="" xmlns:a16="http://schemas.microsoft.com/office/drawing/2014/main" id="{3B6A8E6F-C4D3-EE40-8507-027409F0D809}"/>
              </a:ext>
            </a:extLst>
          </p:cNvPr>
          <p:cNvSpPr txBox="1"/>
          <p:nvPr/>
        </p:nvSpPr>
        <p:spPr>
          <a:xfrm>
            <a:off x="6000750" y="4279205"/>
            <a:ext cx="5381678" cy="2031325"/>
          </a:xfrm>
          <a:prstGeom prst="rect">
            <a:avLst/>
          </a:prstGeom>
          <a:noFill/>
        </p:spPr>
        <p:txBody>
          <a:bodyPr wrap="square" rtlCol="0">
            <a:spAutoFit/>
          </a:bodyPr>
          <a:lstStyle/>
          <a:p>
            <a:pPr algn="r"/>
            <a:r>
              <a:rPr lang="en-US" dirty="0">
                <a:solidFill>
                  <a:srgbClr val="BFBFC0"/>
                </a:solidFill>
                <a:latin typeface="Dosis Light" panose="02010803020202060003" pitchFamily="2" charset="77"/>
              </a:rPr>
              <a:t>A worker's coop </a:t>
            </a:r>
          </a:p>
          <a:p>
            <a:pPr algn="r"/>
            <a:r>
              <a:rPr lang="en-US" dirty="0">
                <a:solidFill>
                  <a:srgbClr val="BFBFC0"/>
                </a:solidFill>
                <a:latin typeface="Dosis Light" panose="02010803020202060003" pitchFamily="2" charset="77"/>
              </a:rPr>
              <a:t>aimed at supporting </a:t>
            </a:r>
          </a:p>
          <a:p>
            <a:pPr algn="r"/>
            <a:r>
              <a:rPr lang="en-US" dirty="0">
                <a:solidFill>
                  <a:srgbClr val="BFBFC0"/>
                </a:solidFill>
                <a:latin typeface="Dosis Light" panose="02010803020202060003" pitchFamily="2" charset="77"/>
              </a:rPr>
              <a:t>existing development </a:t>
            </a:r>
          </a:p>
          <a:p>
            <a:pPr algn="r"/>
            <a:r>
              <a:rPr lang="en-US" dirty="0">
                <a:solidFill>
                  <a:srgbClr val="BFBFC0"/>
                </a:solidFill>
                <a:latin typeface="Dosis Light" panose="02010803020202060003" pitchFamily="2" charset="77"/>
              </a:rPr>
              <a:t>efforts as well as </a:t>
            </a:r>
          </a:p>
          <a:p>
            <a:pPr algn="r"/>
            <a:r>
              <a:rPr lang="en-US" dirty="0">
                <a:solidFill>
                  <a:srgbClr val="BFBFC0"/>
                </a:solidFill>
                <a:latin typeface="Dosis Light" panose="02010803020202060003" pitchFamily="2" charset="77"/>
              </a:rPr>
              <a:t>providing delivery </a:t>
            </a:r>
          </a:p>
          <a:p>
            <a:pPr algn="r"/>
            <a:r>
              <a:rPr lang="en-US" dirty="0">
                <a:solidFill>
                  <a:srgbClr val="BFBFC0"/>
                </a:solidFill>
                <a:latin typeface="Dosis Light" panose="02010803020202060003" pitchFamily="2" charset="77"/>
              </a:rPr>
              <a:t>resources for new </a:t>
            </a:r>
          </a:p>
          <a:p>
            <a:pPr algn="r"/>
            <a:r>
              <a:rPr lang="en-US" dirty="0">
                <a:solidFill>
                  <a:srgbClr val="BFBFC0"/>
                </a:solidFill>
                <a:latin typeface="Dosis Light" panose="02010803020202060003" pitchFamily="2" charset="77"/>
              </a:rPr>
              <a:t>internal/external dApp ideas </a:t>
            </a:r>
          </a:p>
        </p:txBody>
      </p:sp>
      <p:sp>
        <p:nvSpPr>
          <p:cNvPr id="45" name="TextBox 44">
            <a:extLst>
              <a:ext uri="{FF2B5EF4-FFF2-40B4-BE49-F238E27FC236}">
                <a16:creationId xmlns="" xmlns:a16="http://schemas.microsoft.com/office/drawing/2014/main" id="{DC81D7E2-20F3-0D40-BA03-302361C9D0E2}"/>
              </a:ext>
            </a:extLst>
          </p:cNvPr>
          <p:cNvSpPr txBox="1"/>
          <p:nvPr/>
        </p:nvSpPr>
        <p:spPr>
          <a:xfrm>
            <a:off x="6000750" y="1460500"/>
            <a:ext cx="5381678" cy="923330"/>
          </a:xfrm>
          <a:prstGeom prst="rect">
            <a:avLst/>
          </a:prstGeom>
          <a:noFill/>
        </p:spPr>
        <p:txBody>
          <a:bodyPr wrap="square" rtlCol="0">
            <a:spAutoFit/>
          </a:bodyPr>
          <a:lstStyle/>
          <a:p>
            <a:pPr algn="r"/>
            <a:r>
              <a:rPr lang="en-US" dirty="0">
                <a:solidFill>
                  <a:srgbClr val="404040"/>
                </a:solidFill>
                <a:latin typeface="Dosis Light" panose="02010803020202060003" pitchFamily="2" charset="77"/>
              </a:rPr>
              <a:t>Pays a portion of its revenue stream</a:t>
            </a:r>
          </a:p>
          <a:p>
            <a:pPr algn="r"/>
            <a:r>
              <a:rPr lang="en-US" dirty="0">
                <a:solidFill>
                  <a:srgbClr val="404040"/>
                </a:solidFill>
                <a:latin typeface="Dosis Light" panose="02010803020202060003" pitchFamily="2" charset="77"/>
              </a:rPr>
              <a:t>to the </a:t>
            </a:r>
            <a:r>
              <a:rPr lang="en-US" dirty="0">
                <a:solidFill>
                  <a:srgbClr val="222222"/>
                </a:solidFill>
                <a:latin typeface="Dosis Light" panose="02010803020202060003" pitchFamily="2" charset="77"/>
              </a:rPr>
              <a:t>inventors</a:t>
            </a:r>
            <a:r>
              <a:rPr lang="en-US" dirty="0">
                <a:solidFill>
                  <a:srgbClr val="404040"/>
                </a:solidFill>
                <a:latin typeface="Dosis Light" panose="02010803020202060003" pitchFamily="2" charset="77"/>
              </a:rPr>
              <a:t>/developers </a:t>
            </a:r>
          </a:p>
          <a:p>
            <a:pPr algn="r"/>
            <a:r>
              <a:rPr lang="en-US" dirty="0">
                <a:solidFill>
                  <a:srgbClr val="404040"/>
                </a:solidFill>
                <a:latin typeface="Dosis Light" panose="02010803020202060003" pitchFamily="2" charset="77"/>
              </a:rPr>
              <a:t>of the services they run</a:t>
            </a:r>
          </a:p>
        </p:txBody>
      </p:sp>
      <p:sp>
        <p:nvSpPr>
          <p:cNvPr id="46" name="TextBox 45">
            <a:extLst>
              <a:ext uri="{FF2B5EF4-FFF2-40B4-BE49-F238E27FC236}">
                <a16:creationId xmlns="" xmlns:a16="http://schemas.microsoft.com/office/drawing/2014/main" id="{BF8B13CC-6315-BE45-9BEB-666EC37E8FF9}"/>
              </a:ext>
            </a:extLst>
          </p:cNvPr>
          <p:cNvSpPr txBox="1"/>
          <p:nvPr/>
        </p:nvSpPr>
        <p:spPr>
          <a:xfrm>
            <a:off x="1158240" y="2760980"/>
            <a:ext cx="1818640" cy="1477328"/>
          </a:xfrm>
          <a:prstGeom prst="rect">
            <a:avLst/>
          </a:prstGeom>
          <a:noFill/>
        </p:spPr>
        <p:txBody>
          <a:bodyPr wrap="square" rtlCol="0">
            <a:spAutoFit/>
          </a:bodyPr>
          <a:lstStyle/>
          <a:p>
            <a:r>
              <a:rPr lang="en-US" dirty="0">
                <a:solidFill>
                  <a:srgbClr val="77AF76"/>
                </a:solidFill>
                <a:latin typeface="Dosis Light" panose="02010803020202060003" pitchFamily="2" charset="77"/>
              </a:rPr>
              <a:t>% Revenue </a:t>
            </a:r>
          </a:p>
          <a:p>
            <a:r>
              <a:rPr lang="en-US" dirty="0">
                <a:solidFill>
                  <a:srgbClr val="77AF76"/>
                </a:solidFill>
                <a:latin typeface="Dosis Light" panose="02010803020202060003" pitchFamily="2" charset="77"/>
              </a:rPr>
              <a:t>streams for </a:t>
            </a:r>
          </a:p>
          <a:p>
            <a:r>
              <a:rPr lang="en-US" dirty="0">
                <a:solidFill>
                  <a:srgbClr val="77AF76"/>
                </a:solidFill>
                <a:latin typeface="Dosis Light" panose="02010803020202060003" pitchFamily="2" charset="77"/>
              </a:rPr>
              <a:t>services </a:t>
            </a:r>
          </a:p>
          <a:p>
            <a:r>
              <a:rPr lang="en-US" dirty="0">
                <a:solidFill>
                  <a:srgbClr val="77AF76"/>
                </a:solidFill>
                <a:latin typeface="Dosis Light" panose="02010803020202060003" pitchFamily="2" charset="77"/>
              </a:rPr>
              <a:t>designed </a:t>
            </a:r>
          </a:p>
          <a:p>
            <a:r>
              <a:rPr lang="en-US" dirty="0">
                <a:solidFill>
                  <a:srgbClr val="77AF76"/>
                </a:solidFill>
                <a:latin typeface="Dosis Light" panose="02010803020202060003" pitchFamily="2" charset="77"/>
              </a:rPr>
              <a:t>by coop</a:t>
            </a:r>
          </a:p>
        </p:txBody>
      </p:sp>
      <p:sp>
        <p:nvSpPr>
          <p:cNvPr id="47" name="TextBox 46">
            <a:extLst>
              <a:ext uri="{FF2B5EF4-FFF2-40B4-BE49-F238E27FC236}">
                <a16:creationId xmlns="" xmlns:a16="http://schemas.microsoft.com/office/drawing/2014/main" id="{8B84AB3C-D268-F146-9254-090B2C4AC192}"/>
              </a:ext>
            </a:extLst>
          </p:cNvPr>
          <p:cNvSpPr txBox="1"/>
          <p:nvPr/>
        </p:nvSpPr>
        <p:spPr>
          <a:xfrm>
            <a:off x="9509760" y="2760980"/>
            <a:ext cx="1818640" cy="1477328"/>
          </a:xfrm>
          <a:prstGeom prst="rect">
            <a:avLst/>
          </a:prstGeom>
          <a:noFill/>
        </p:spPr>
        <p:txBody>
          <a:bodyPr wrap="square" rtlCol="0">
            <a:spAutoFit/>
          </a:bodyPr>
          <a:lstStyle/>
          <a:p>
            <a:pPr algn="r"/>
            <a:r>
              <a:rPr lang="en-US" dirty="0">
                <a:solidFill>
                  <a:srgbClr val="77AF76"/>
                </a:solidFill>
                <a:latin typeface="Dosis Light" panose="02010803020202060003" pitchFamily="2" charset="77"/>
              </a:rPr>
              <a:t>% Revenue </a:t>
            </a:r>
          </a:p>
          <a:p>
            <a:pPr algn="r"/>
            <a:r>
              <a:rPr lang="en-US" dirty="0">
                <a:solidFill>
                  <a:srgbClr val="77AF76"/>
                </a:solidFill>
                <a:latin typeface="Dosis Light" panose="02010803020202060003" pitchFamily="2" charset="77"/>
              </a:rPr>
              <a:t>streams for </a:t>
            </a:r>
          </a:p>
          <a:p>
            <a:pPr algn="r"/>
            <a:r>
              <a:rPr lang="en-US" dirty="0">
                <a:solidFill>
                  <a:srgbClr val="77AF76"/>
                </a:solidFill>
                <a:latin typeface="Dosis Light" panose="02010803020202060003" pitchFamily="2" charset="77"/>
              </a:rPr>
              <a:t>services </a:t>
            </a:r>
          </a:p>
          <a:p>
            <a:pPr algn="r"/>
            <a:r>
              <a:rPr lang="en-US" dirty="0">
                <a:solidFill>
                  <a:srgbClr val="77AF76"/>
                </a:solidFill>
                <a:latin typeface="Dosis Light" panose="02010803020202060003" pitchFamily="2" charset="77"/>
              </a:rPr>
              <a:t>developed</a:t>
            </a:r>
          </a:p>
          <a:p>
            <a:pPr algn="r"/>
            <a:r>
              <a:rPr lang="en-US" dirty="0">
                <a:solidFill>
                  <a:srgbClr val="77AF76"/>
                </a:solidFill>
                <a:latin typeface="Dosis Light" panose="02010803020202060003" pitchFamily="2" charset="77"/>
              </a:rPr>
              <a:t>by </a:t>
            </a:r>
            <a:r>
              <a:rPr lang="en-US" dirty="0" err="1">
                <a:solidFill>
                  <a:srgbClr val="77AF76"/>
                </a:solidFill>
                <a:latin typeface="Dosis Light" panose="02010803020202060003" pitchFamily="2" charset="77"/>
              </a:rPr>
              <a:t>RDev</a:t>
            </a:r>
            <a:endParaRPr lang="en-US" dirty="0">
              <a:solidFill>
                <a:srgbClr val="77AF76"/>
              </a:solidFill>
              <a:latin typeface="Dosis Light" panose="02010803020202060003" pitchFamily="2" charset="77"/>
            </a:endParaRPr>
          </a:p>
        </p:txBody>
      </p:sp>
      <p:sp>
        <p:nvSpPr>
          <p:cNvPr id="13" name="TextBox 12">
            <a:extLst>
              <a:ext uri="{FF2B5EF4-FFF2-40B4-BE49-F238E27FC236}">
                <a16:creationId xmlns="" xmlns:a16="http://schemas.microsoft.com/office/drawing/2014/main" id="{04E04198-CCA4-5D40-9EE9-4AFB64E57F87}"/>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18" name="Graphic 17">
            <a:extLst>
              <a:ext uri="{FF2B5EF4-FFF2-40B4-BE49-F238E27FC236}">
                <a16:creationId xmlns="" xmlns:a16="http://schemas.microsoft.com/office/drawing/2014/main" id="{C47ADA75-9AD1-4D4F-B709-976984EF3B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a:xfrm>
            <a:off x="2302550" y="1388022"/>
            <a:ext cx="7396400" cy="4522038"/>
          </a:xfrm>
          <a:prstGeom prst="rect">
            <a:avLst/>
          </a:prstGeom>
        </p:spPr>
      </p:pic>
      <p:pic>
        <p:nvPicPr>
          <p:cNvPr id="20" name="Graphic 19">
            <a:extLst>
              <a:ext uri="{FF2B5EF4-FFF2-40B4-BE49-F238E27FC236}">
                <a16:creationId xmlns="" xmlns:a16="http://schemas.microsoft.com/office/drawing/2014/main" id="{D68911EB-0309-954B-AE03-33FCB71529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226426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 xmlns:a16="http://schemas.microsoft.com/office/drawing/2014/main" id="{724CA205-853E-9740-B38C-03F27633DBEB}"/>
              </a:ext>
            </a:extLst>
          </p:cNvPr>
          <p:cNvSpPr txBox="1"/>
          <p:nvPr/>
        </p:nvSpPr>
        <p:spPr>
          <a:xfrm>
            <a:off x="176643" y="2741612"/>
            <a:ext cx="3271520" cy="1077218"/>
          </a:xfrm>
          <a:prstGeom prst="rect">
            <a:avLst/>
          </a:prstGeom>
          <a:noFill/>
        </p:spPr>
        <p:txBody>
          <a:bodyPr wrap="square" rtlCol="0">
            <a:spAutoFit/>
          </a:bodyPr>
          <a:lstStyle/>
          <a:p>
            <a:pPr algn="ctr"/>
            <a:r>
              <a:rPr lang="en-US" sz="3200" b="1" spc="50" dirty="0" err="1" smtClean="0">
                <a:solidFill>
                  <a:schemeClr val="bg1"/>
                </a:solidFill>
                <a:latin typeface="Montserrat" pitchFamily="2" charset="77"/>
              </a:rPr>
              <a:t>Cashflow</a:t>
            </a:r>
            <a:r>
              <a:rPr lang="en-US" sz="3200" b="1" spc="50" dirty="0" smtClean="0">
                <a:solidFill>
                  <a:schemeClr val="bg1"/>
                </a:solidFill>
                <a:latin typeface="Montserrat" pitchFamily="2" charset="77"/>
              </a:rPr>
              <a:t> +</a:t>
            </a:r>
            <a:r>
              <a:rPr lang="en-US" sz="3200" b="1" spc="50" dirty="0" err="1" smtClean="0">
                <a:solidFill>
                  <a:schemeClr val="bg1"/>
                </a:solidFill>
                <a:latin typeface="Montserrat" pitchFamily="2" charset="77"/>
              </a:rPr>
              <a:t>ve</a:t>
            </a:r>
            <a:r>
              <a:rPr lang="en-US" sz="3200" b="1" spc="50" dirty="0" smtClean="0">
                <a:solidFill>
                  <a:schemeClr val="bg1"/>
                </a:solidFill>
                <a:latin typeface="Montserrat" pitchFamily="2" charset="77"/>
              </a:rPr>
              <a:t> </a:t>
            </a:r>
          </a:p>
          <a:p>
            <a:pPr algn="ctr"/>
            <a:r>
              <a:rPr lang="en-US" sz="3200" b="1" spc="50" dirty="0" smtClean="0">
                <a:solidFill>
                  <a:schemeClr val="bg1"/>
                </a:solidFill>
                <a:latin typeface="Montserrat" pitchFamily="2" charset="77"/>
              </a:rPr>
              <a:t>Q9</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18" name="Footer Placeholder 7">
            <a:extLst>
              <a:ext uri="{FF2B5EF4-FFF2-40B4-BE49-F238E27FC236}">
                <a16:creationId xmlns=""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14</a:t>
            </a:fld>
            <a:endParaRPr lang="en-US" dirty="0">
              <a:solidFill>
                <a:srgbClr val="818181"/>
              </a:solidFill>
            </a:endParaRPr>
          </a:p>
        </p:txBody>
      </p:sp>
      <p:sp>
        <p:nvSpPr>
          <p:cNvPr id="24" name="TextBox 23">
            <a:extLst>
              <a:ext uri="{FF2B5EF4-FFF2-40B4-BE49-F238E27FC236}">
                <a16:creationId xmlns="" xmlns:a16="http://schemas.microsoft.com/office/drawing/2014/main" id="{DDD76669-06DD-7446-BFD2-3EC2D80B56D0}"/>
              </a:ext>
            </a:extLst>
          </p:cNvPr>
          <p:cNvSpPr txBox="1"/>
          <p:nvPr/>
        </p:nvSpPr>
        <p:spPr>
          <a:xfrm>
            <a:off x="3823059" y="1637214"/>
            <a:ext cx="1026243" cy="369332"/>
          </a:xfrm>
          <a:prstGeom prst="rect">
            <a:avLst/>
          </a:prstGeom>
          <a:noFill/>
        </p:spPr>
        <p:txBody>
          <a:bodyPr wrap="none" rtlCol="0">
            <a:spAutoFit/>
          </a:bodyPr>
          <a:lstStyle/>
          <a:p>
            <a:r>
              <a:rPr lang="en-US" b="1" dirty="0">
                <a:latin typeface="Dosis SemiBold" panose="02010503020202060003" pitchFamily="2" charset="77"/>
              </a:rPr>
              <a:t>Cashflow</a:t>
            </a:r>
          </a:p>
        </p:txBody>
      </p:sp>
      <p:pic>
        <p:nvPicPr>
          <p:cNvPr id="27" name="Graphic 26">
            <a:extLst>
              <a:ext uri="{FF2B5EF4-FFF2-40B4-BE49-F238E27FC236}">
                <a16:creationId xmlns="" xmlns:a16="http://schemas.microsoft.com/office/drawing/2014/main"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23044"/>
          <a:stretch/>
        </p:blipFill>
        <p:spPr>
          <a:xfrm>
            <a:off x="1008880" y="814254"/>
            <a:ext cx="1607046" cy="1645920"/>
          </a:xfrm>
          <a:prstGeom prst="rect">
            <a:avLst/>
          </a:prstGeom>
        </p:spPr>
      </p:pic>
      <p:pic>
        <p:nvPicPr>
          <p:cNvPr id="3" name="Picture 2"/>
          <p:cNvPicPr>
            <a:picLocks noChangeAspect="1"/>
          </p:cNvPicPr>
          <p:nvPr/>
        </p:nvPicPr>
        <p:blipFill>
          <a:blip r:embed="rId11"/>
          <a:stretch>
            <a:fillRect/>
          </a:stretch>
        </p:blipFill>
        <p:spPr>
          <a:xfrm>
            <a:off x="4286502" y="2102083"/>
            <a:ext cx="7357055" cy="4206853"/>
          </a:xfrm>
          <a:prstGeom prst="rect">
            <a:avLst/>
          </a:prstGeom>
        </p:spPr>
      </p:pic>
    </p:spTree>
    <p:extLst>
      <p:ext uri="{BB962C8B-B14F-4D97-AF65-F5344CB8AC3E}">
        <p14:creationId xmlns:p14="http://schemas.microsoft.com/office/powerpoint/2010/main" val="171190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 xmlns:a16="http://schemas.microsoft.com/office/drawing/2014/main" id="{724CA205-853E-9740-B38C-03F27633DBEB}"/>
              </a:ext>
            </a:extLst>
          </p:cNvPr>
          <p:cNvSpPr txBox="1"/>
          <p:nvPr/>
        </p:nvSpPr>
        <p:spPr>
          <a:xfrm>
            <a:off x="176643" y="2741612"/>
            <a:ext cx="3271520" cy="1077218"/>
          </a:xfrm>
          <a:prstGeom prst="rect">
            <a:avLst/>
          </a:prstGeom>
          <a:noFill/>
        </p:spPr>
        <p:txBody>
          <a:bodyPr wrap="square" rtlCol="0">
            <a:spAutoFit/>
          </a:bodyPr>
          <a:lstStyle/>
          <a:p>
            <a:pPr algn="ctr"/>
            <a:r>
              <a:rPr lang="en-US" sz="3200" b="1" spc="50" dirty="0" smtClean="0">
                <a:solidFill>
                  <a:schemeClr val="bg1"/>
                </a:solidFill>
                <a:latin typeface="Montserrat" pitchFamily="2" charset="77"/>
              </a:rPr>
              <a:t>$4.4M steady state costs</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18" name="Footer Placeholder 7">
            <a:extLst>
              <a:ext uri="{FF2B5EF4-FFF2-40B4-BE49-F238E27FC236}">
                <a16:creationId xmlns=""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15</a:t>
            </a:fld>
            <a:endParaRPr lang="en-US" dirty="0">
              <a:solidFill>
                <a:srgbClr val="818181"/>
              </a:solidFill>
            </a:endParaRPr>
          </a:p>
        </p:txBody>
      </p:sp>
      <p:sp>
        <p:nvSpPr>
          <p:cNvPr id="22" name="TextBox 21">
            <a:extLst>
              <a:ext uri="{FF2B5EF4-FFF2-40B4-BE49-F238E27FC236}">
                <a16:creationId xmlns="" xmlns:a16="http://schemas.microsoft.com/office/drawing/2014/main" id="{E888A2C2-E438-BA45-818C-6B51058B74F7}"/>
              </a:ext>
            </a:extLst>
          </p:cNvPr>
          <p:cNvSpPr txBox="1"/>
          <p:nvPr/>
        </p:nvSpPr>
        <p:spPr>
          <a:xfrm>
            <a:off x="3823059" y="3692437"/>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 xmlns:a16="http://schemas.microsoft.com/office/drawing/2014/main" id="{DDD76669-06DD-7446-BFD2-3EC2D80B56D0}"/>
              </a:ext>
            </a:extLst>
          </p:cNvPr>
          <p:cNvSpPr txBox="1"/>
          <p:nvPr/>
        </p:nvSpPr>
        <p:spPr>
          <a:xfrm>
            <a:off x="3823059" y="1637214"/>
            <a:ext cx="825992" cy="369332"/>
          </a:xfrm>
          <a:prstGeom prst="rect">
            <a:avLst/>
          </a:prstGeom>
          <a:noFill/>
        </p:spPr>
        <p:txBody>
          <a:bodyPr wrap="none" rtlCol="0">
            <a:spAutoFit/>
          </a:bodyPr>
          <a:lstStyle/>
          <a:p>
            <a:r>
              <a:rPr lang="en-US" b="1" dirty="0" smtClean="0">
                <a:latin typeface="Dosis SemiBold" panose="02010503020202060003" pitchFamily="2" charset="77"/>
              </a:rPr>
              <a:t>Costs</a:t>
            </a:r>
            <a:endParaRPr lang="en-US" b="1" dirty="0">
              <a:latin typeface="Dosis SemiBold" panose="02010503020202060003" pitchFamily="2" charset="77"/>
            </a:endParaRPr>
          </a:p>
        </p:txBody>
      </p:sp>
      <p:pic>
        <p:nvPicPr>
          <p:cNvPr id="27" name="Graphic 26">
            <a:extLst>
              <a:ext uri="{FF2B5EF4-FFF2-40B4-BE49-F238E27FC236}">
                <a16:creationId xmlns="" xmlns:a16="http://schemas.microsoft.com/office/drawing/2014/main"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23044"/>
          <a:stretch/>
        </p:blipFill>
        <p:spPr>
          <a:xfrm>
            <a:off x="1008880" y="814254"/>
            <a:ext cx="1607046" cy="1645920"/>
          </a:xfrm>
          <a:prstGeom prst="rect">
            <a:avLst/>
          </a:prstGeom>
        </p:spPr>
      </p:pic>
      <p:pic>
        <p:nvPicPr>
          <p:cNvPr id="4" name="Picture 3"/>
          <p:cNvPicPr>
            <a:picLocks noChangeAspect="1"/>
          </p:cNvPicPr>
          <p:nvPr/>
        </p:nvPicPr>
        <p:blipFill>
          <a:blip r:embed="rId11"/>
          <a:stretch>
            <a:fillRect/>
          </a:stretch>
        </p:blipFill>
        <p:spPr>
          <a:xfrm>
            <a:off x="6451404" y="1601763"/>
            <a:ext cx="5517625" cy="4871550"/>
          </a:xfrm>
          <a:prstGeom prst="rect">
            <a:avLst/>
          </a:prstGeom>
        </p:spPr>
      </p:pic>
      <p:pic>
        <p:nvPicPr>
          <p:cNvPr id="5" name="Picture 4"/>
          <p:cNvPicPr>
            <a:picLocks noChangeAspect="1"/>
          </p:cNvPicPr>
          <p:nvPr/>
        </p:nvPicPr>
        <p:blipFill>
          <a:blip r:embed="rId12"/>
          <a:stretch>
            <a:fillRect/>
          </a:stretch>
        </p:blipFill>
        <p:spPr>
          <a:xfrm>
            <a:off x="3865389" y="4040484"/>
            <a:ext cx="2483147" cy="2446764"/>
          </a:xfrm>
          <a:prstGeom prst="rect">
            <a:avLst/>
          </a:prstGeom>
        </p:spPr>
      </p:pic>
    </p:spTree>
    <p:extLst>
      <p:ext uri="{BB962C8B-B14F-4D97-AF65-F5344CB8AC3E}">
        <p14:creationId xmlns:p14="http://schemas.microsoft.com/office/powerpoint/2010/main" val="2263823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 xmlns:a16="http://schemas.microsoft.com/office/drawing/2014/main" id="{724CA205-853E-9740-B38C-03F27633DBEB}"/>
              </a:ext>
            </a:extLst>
          </p:cNvPr>
          <p:cNvSpPr txBox="1"/>
          <p:nvPr/>
        </p:nvSpPr>
        <p:spPr>
          <a:xfrm>
            <a:off x="176643" y="2741612"/>
            <a:ext cx="3271520" cy="1569660"/>
          </a:xfrm>
          <a:prstGeom prst="rect">
            <a:avLst/>
          </a:prstGeom>
          <a:noFill/>
        </p:spPr>
        <p:txBody>
          <a:bodyPr wrap="square" rtlCol="0">
            <a:spAutoFit/>
          </a:bodyPr>
          <a:lstStyle/>
          <a:p>
            <a:pPr algn="ctr"/>
            <a:r>
              <a:rPr lang="en-US" sz="3200" b="1" spc="50" dirty="0" smtClean="0">
                <a:solidFill>
                  <a:schemeClr val="bg1"/>
                </a:solidFill>
                <a:latin typeface="Montserrat" pitchFamily="2" charset="77"/>
              </a:rPr>
              <a:t>$6.5M in revenue steady state</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18" name="Footer Placeholder 7">
            <a:extLst>
              <a:ext uri="{FF2B5EF4-FFF2-40B4-BE49-F238E27FC236}">
                <a16:creationId xmlns=""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16</a:t>
            </a:fld>
            <a:endParaRPr lang="en-US" dirty="0">
              <a:solidFill>
                <a:srgbClr val="818181"/>
              </a:solidFill>
            </a:endParaRPr>
          </a:p>
        </p:txBody>
      </p:sp>
      <p:sp>
        <p:nvSpPr>
          <p:cNvPr id="22" name="TextBox 21">
            <a:extLst>
              <a:ext uri="{FF2B5EF4-FFF2-40B4-BE49-F238E27FC236}">
                <a16:creationId xmlns="" xmlns:a16="http://schemas.microsoft.com/office/drawing/2014/main" id="{E888A2C2-E438-BA45-818C-6B51058B74F7}"/>
              </a:ext>
            </a:extLst>
          </p:cNvPr>
          <p:cNvSpPr txBox="1"/>
          <p:nvPr/>
        </p:nvSpPr>
        <p:spPr>
          <a:xfrm>
            <a:off x="3823059" y="3692437"/>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 xmlns:a16="http://schemas.microsoft.com/office/drawing/2014/main" id="{DDD76669-06DD-7446-BFD2-3EC2D80B56D0}"/>
              </a:ext>
            </a:extLst>
          </p:cNvPr>
          <p:cNvSpPr txBox="1"/>
          <p:nvPr/>
        </p:nvSpPr>
        <p:spPr>
          <a:xfrm>
            <a:off x="3823059" y="1637214"/>
            <a:ext cx="1146881" cy="369332"/>
          </a:xfrm>
          <a:prstGeom prst="rect">
            <a:avLst/>
          </a:prstGeom>
          <a:noFill/>
        </p:spPr>
        <p:txBody>
          <a:bodyPr wrap="none" rtlCol="0">
            <a:spAutoFit/>
          </a:bodyPr>
          <a:lstStyle/>
          <a:p>
            <a:r>
              <a:rPr lang="en-US" b="1" dirty="0" smtClean="0">
                <a:latin typeface="Dosis SemiBold" panose="02010503020202060003" pitchFamily="2" charset="77"/>
              </a:rPr>
              <a:t>Revenue</a:t>
            </a:r>
            <a:endParaRPr lang="en-US" b="1" dirty="0">
              <a:latin typeface="Dosis SemiBold" panose="02010503020202060003" pitchFamily="2" charset="77"/>
            </a:endParaRPr>
          </a:p>
        </p:txBody>
      </p:sp>
      <p:pic>
        <p:nvPicPr>
          <p:cNvPr id="27" name="Graphic 26">
            <a:extLst>
              <a:ext uri="{FF2B5EF4-FFF2-40B4-BE49-F238E27FC236}">
                <a16:creationId xmlns="" xmlns:a16="http://schemas.microsoft.com/office/drawing/2014/main"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23044"/>
          <a:stretch/>
        </p:blipFill>
        <p:spPr>
          <a:xfrm>
            <a:off x="1008880" y="814254"/>
            <a:ext cx="1607046" cy="1645920"/>
          </a:xfrm>
          <a:prstGeom prst="rect">
            <a:avLst/>
          </a:prstGeom>
        </p:spPr>
      </p:pic>
      <p:pic>
        <p:nvPicPr>
          <p:cNvPr id="4" name="Picture 3"/>
          <p:cNvPicPr>
            <a:picLocks noChangeAspect="1"/>
          </p:cNvPicPr>
          <p:nvPr/>
        </p:nvPicPr>
        <p:blipFill>
          <a:blip r:embed="rId11"/>
          <a:stretch>
            <a:fillRect/>
          </a:stretch>
        </p:blipFill>
        <p:spPr>
          <a:xfrm>
            <a:off x="6307078" y="1651997"/>
            <a:ext cx="5728558" cy="4875041"/>
          </a:xfrm>
          <a:prstGeom prst="rect">
            <a:avLst/>
          </a:prstGeom>
        </p:spPr>
      </p:pic>
      <p:pic>
        <p:nvPicPr>
          <p:cNvPr id="2" name="Picture 1"/>
          <p:cNvPicPr>
            <a:picLocks noChangeAspect="1"/>
          </p:cNvPicPr>
          <p:nvPr/>
        </p:nvPicPr>
        <p:blipFill>
          <a:blip r:embed="rId12"/>
          <a:stretch>
            <a:fillRect/>
          </a:stretch>
        </p:blipFill>
        <p:spPr>
          <a:xfrm>
            <a:off x="2203558" y="4870908"/>
            <a:ext cx="3881104" cy="1648886"/>
          </a:xfrm>
          <a:prstGeom prst="rect">
            <a:avLst/>
          </a:prstGeom>
        </p:spPr>
      </p:pic>
    </p:spTree>
    <p:extLst>
      <p:ext uri="{BB962C8B-B14F-4D97-AF65-F5344CB8AC3E}">
        <p14:creationId xmlns:p14="http://schemas.microsoft.com/office/powerpoint/2010/main" val="2157912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 xmlns:a16="http://schemas.microsoft.com/office/drawing/2014/main" id="{724CA205-853E-9740-B38C-03F27633DBEB}"/>
              </a:ext>
            </a:extLst>
          </p:cNvPr>
          <p:cNvSpPr txBox="1"/>
          <p:nvPr/>
        </p:nvSpPr>
        <p:spPr>
          <a:xfrm>
            <a:off x="176643" y="2741612"/>
            <a:ext cx="3271520" cy="2062103"/>
          </a:xfrm>
          <a:prstGeom prst="rect">
            <a:avLst/>
          </a:prstGeom>
          <a:noFill/>
        </p:spPr>
        <p:txBody>
          <a:bodyPr wrap="square" rtlCol="0">
            <a:spAutoFit/>
          </a:bodyPr>
          <a:lstStyle/>
          <a:p>
            <a:pPr algn="ctr"/>
            <a:r>
              <a:rPr lang="en-US" sz="3200" b="1" spc="50" dirty="0" smtClean="0">
                <a:solidFill>
                  <a:schemeClr val="bg1"/>
                </a:solidFill>
                <a:latin typeface="Montserrat" pitchFamily="2" charset="77"/>
              </a:rPr>
              <a:t>13 sponsors at an average of $1,200,000 per quarter</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18" name="Footer Placeholder 7">
            <a:extLst>
              <a:ext uri="{FF2B5EF4-FFF2-40B4-BE49-F238E27FC236}">
                <a16:creationId xmlns=""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17</a:t>
            </a:fld>
            <a:endParaRPr lang="en-US" dirty="0">
              <a:solidFill>
                <a:srgbClr val="818181"/>
              </a:solidFill>
            </a:endParaRPr>
          </a:p>
        </p:txBody>
      </p:sp>
      <p:sp>
        <p:nvSpPr>
          <p:cNvPr id="22" name="TextBox 21">
            <a:extLst>
              <a:ext uri="{FF2B5EF4-FFF2-40B4-BE49-F238E27FC236}">
                <a16:creationId xmlns="" xmlns:a16="http://schemas.microsoft.com/office/drawing/2014/main" id="{E888A2C2-E438-BA45-818C-6B51058B74F7}"/>
              </a:ext>
            </a:extLst>
          </p:cNvPr>
          <p:cNvSpPr txBox="1"/>
          <p:nvPr/>
        </p:nvSpPr>
        <p:spPr>
          <a:xfrm>
            <a:off x="3976574" y="5199765"/>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 xmlns:a16="http://schemas.microsoft.com/office/drawing/2014/main" id="{DDD76669-06DD-7446-BFD2-3EC2D80B56D0}"/>
              </a:ext>
            </a:extLst>
          </p:cNvPr>
          <p:cNvSpPr txBox="1"/>
          <p:nvPr/>
        </p:nvSpPr>
        <p:spPr>
          <a:xfrm>
            <a:off x="3823059" y="1637214"/>
            <a:ext cx="2732840" cy="369332"/>
          </a:xfrm>
          <a:prstGeom prst="rect">
            <a:avLst/>
          </a:prstGeom>
          <a:noFill/>
        </p:spPr>
        <p:txBody>
          <a:bodyPr wrap="none" rtlCol="0">
            <a:spAutoFit/>
          </a:bodyPr>
          <a:lstStyle/>
          <a:p>
            <a:r>
              <a:rPr lang="en-US" b="1" dirty="0" smtClean="0">
                <a:latin typeface="Dosis SemiBold" panose="02010503020202060003" pitchFamily="2" charset="77"/>
              </a:rPr>
              <a:t>Token economic model</a:t>
            </a:r>
            <a:endParaRPr lang="en-US" b="1" dirty="0">
              <a:latin typeface="Dosis SemiBold" panose="02010503020202060003" pitchFamily="2" charset="77"/>
            </a:endParaRPr>
          </a:p>
        </p:txBody>
      </p:sp>
      <p:pic>
        <p:nvPicPr>
          <p:cNvPr id="27" name="Graphic 26">
            <a:extLst>
              <a:ext uri="{FF2B5EF4-FFF2-40B4-BE49-F238E27FC236}">
                <a16:creationId xmlns="" xmlns:a16="http://schemas.microsoft.com/office/drawing/2014/main"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b="23044"/>
          <a:stretch/>
        </p:blipFill>
        <p:spPr>
          <a:xfrm>
            <a:off x="1008880" y="814254"/>
            <a:ext cx="1607046" cy="1645920"/>
          </a:xfrm>
          <a:prstGeom prst="rect">
            <a:avLst/>
          </a:prstGeom>
        </p:spPr>
      </p:pic>
      <p:sp>
        <p:nvSpPr>
          <p:cNvPr id="4" name="TextBox 3"/>
          <p:cNvSpPr txBox="1"/>
          <p:nvPr/>
        </p:nvSpPr>
        <p:spPr>
          <a:xfrm>
            <a:off x="8183325" y="5344712"/>
            <a:ext cx="3330339" cy="738664"/>
          </a:xfrm>
          <a:prstGeom prst="rect">
            <a:avLst/>
          </a:prstGeom>
          <a:solidFill>
            <a:srgbClr val="FBDFC2"/>
          </a:solidFill>
        </p:spPr>
        <p:txBody>
          <a:bodyPr wrap="square" rtlCol="0">
            <a:spAutoFit/>
          </a:bodyPr>
          <a:lstStyle/>
          <a:p>
            <a:r>
              <a:rPr lang="en-US" sz="1400" i="1" dirty="0" smtClean="0"/>
              <a:t>End Users get an average of $40/</a:t>
            </a:r>
            <a:r>
              <a:rPr lang="en-US" sz="1400" i="1" dirty="0" err="1" smtClean="0"/>
              <a:t>Qtr</a:t>
            </a:r>
            <a:r>
              <a:rPr lang="en-US" sz="1400" i="1" dirty="0" smtClean="0"/>
              <a:t> steady state but this is shared on the basis of their own esteem.</a:t>
            </a:r>
            <a:endParaRPr lang="en-US" sz="1400" i="1" dirty="0"/>
          </a:p>
        </p:txBody>
      </p:sp>
      <p:pic>
        <p:nvPicPr>
          <p:cNvPr id="5" name="Picture 4"/>
          <p:cNvPicPr>
            <a:picLocks noChangeAspect="1"/>
          </p:cNvPicPr>
          <p:nvPr/>
        </p:nvPicPr>
        <p:blipFill>
          <a:blip r:embed="rId11"/>
          <a:stretch>
            <a:fillRect/>
          </a:stretch>
        </p:blipFill>
        <p:spPr>
          <a:xfrm>
            <a:off x="4344234" y="2019726"/>
            <a:ext cx="7847766" cy="3234279"/>
          </a:xfrm>
          <a:prstGeom prst="rect">
            <a:avLst/>
          </a:prstGeom>
        </p:spPr>
      </p:pic>
      <p:pic>
        <p:nvPicPr>
          <p:cNvPr id="6" name="Picture 5"/>
          <p:cNvPicPr>
            <a:picLocks noChangeAspect="1"/>
          </p:cNvPicPr>
          <p:nvPr/>
        </p:nvPicPr>
        <p:blipFill>
          <a:blip r:embed="rId12"/>
          <a:stretch>
            <a:fillRect/>
          </a:stretch>
        </p:blipFill>
        <p:spPr>
          <a:xfrm>
            <a:off x="5642913" y="5332841"/>
            <a:ext cx="2381654" cy="1410671"/>
          </a:xfrm>
          <a:prstGeom prst="rect">
            <a:avLst/>
          </a:prstGeom>
        </p:spPr>
      </p:pic>
    </p:spTree>
    <p:extLst>
      <p:ext uri="{BB962C8B-B14F-4D97-AF65-F5344CB8AC3E}">
        <p14:creationId xmlns:p14="http://schemas.microsoft.com/office/powerpoint/2010/main" val="3754807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5527356" cy="4640716"/>
          </a:xfrm>
        </p:spPr>
        <p:txBody>
          <a:bodyPr>
            <a:noAutofit/>
          </a:bodyPr>
          <a:lstStyle/>
          <a:p>
            <a:pPr marL="0" indent="0">
              <a:buClr>
                <a:srgbClr val="CD1E48"/>
              </a:buClr>
              <a:buNone/>
            </a:pPr>
            <a:r>
              <a:rPr lang="en-US" sz="2400" b="1" dirty="0">
                <a:latin typeface="Dosis" panose="02010503020202060003" pitchFamily="2" charset="77"/>
              </a:rPr>
              <a:t>It's an open field </a:t>
            </a:r>
          </a:p>
          <a:p>
            <a:pPr marL="471488" indent="-471488">
              <a:buClr>
                <a:srgbClr val="CD1E48"/>
              </a:buClr>
              <a:buFont typeface="Courier New" panose="02070309020205020404" pitchFamily="49" charset="0"/>
              <a:buChar char="o"/>
            </a:pPr>
            <a:r>
              <a:rPr lang="en-US" sz="1800" dirty="0"/>
              <a:t>There is no ad or sponsored content platform for dApps that can be considered decentralized Trust in Facebook </a:t>
            </a:r>
            <a:br>
              <a:rPr lang="en-US" sz="1800" dirty="0"/>
            </a:br>
            <a:r>
              <a:rPr lang="en-US" sz="1800" dirty="0"/>
              <a:t>and Google is waning. </a:t>
            </a:r>
          </a:p>
          <a:p>
            <a:pPr marL="471488" indent="-471488">
              <a:buClr>
                <a:srgbClr val="CD1E48"/>
              </a:buClr>
              <a:buFont typeface="Courier New" panose="02070309020205020404" pitchFamily="49" charset="0"/>
              <a:buChar char="o"/>
            </a:pPr>
            <a:r>
              <a:rPr lang="en-US" sz="1800" dirty="0"/>
              <a:t>The need to advertise and sponsor content is increasing. </a:t>
            </a:r>
          </a:p>
          <a:p>
            <a:pPr marL="471488" indent="-471488">
              <a:buClr>
                <a:srgbClr val="CD1E48"/>
              </a:buClr>
              <a:buFont typeface="Courier New" panose="02070309020205020404" pitchFamily="49" charset="0"/>
              <a:buChar char="o"/>
            </a:pPr>
            <a:endParaRPr lang="en-US" sz="1800" dirty="0"/>
          </a:p>
          <a:p>
            <a:pPr marL="471488" indent="-471488">
              <a:buNone/>
            </a:pPr>
            <a:endParaRPr lang="en-US" sz="1800" dirty="0"/>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18</a:t>
            </a:fld>
            <a:endParaRPr lang="en-US" dirty="0">
              <a:solidFill>
                <a:srgbClr val="818181"/>
              </a:solidFill>
            </a:endParaRPr>
          </a:p>
        </p:txBody>
      </p:sp>
      <p:pic>
        <p:nvPicPr>
          <p:cNvPr id="8" name="Picture 7">
            <a:extLst>
              <a:ext uri="{FF2B5EF4-FFF2-40B4-BE49-F238E27FC236}">
                <a16:creationId xmlns="" xmlns:a16="http://schemas.microsoft.com/office/drawing/2014/main"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 xmlns:a16="http://schemas.microsoft.com/office/drawing/2014/main"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3482205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5527356" cy="4640716"/>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will select applications that focus on digital asset management </a:t>
            </a:r>
          </a:p>
          <a:p>
            <a:pPr marL="471488" indent="-471488">
              <a:buClr>
                <a:srgbClr val="CD1E48"/>
              </a:buClr>
              <a:buFont typeface="Courier New" panose="02070309020205020404" pitchFamily="49" charset="0"/>
              <a:buChar char="o"/>
            </a:pPr>
            <a:r>
              <a:rPr lang="en-US" sz="1800" dirty="0"/>
              <a:t>Twitter, Facebook, </a:t>
            </a:r>
            <a:r>
              <a:rPr lang="en-US" sz="1800" dirty="0" err="1"/>
              <a:t>lnstagram</a:t>
            </a:r>
            <a:r>
              <a:rPr lang="en-US" sz="1800" dirty="0"/>
              <a:t>, Google, </a:t>
            </a:r>
            <a:r>
              <a:rPr lang="en-US" sz="1800" dirty="0" err="1"/>
              <a:t>GMail</a:t>
            </a:r>
            <a:r>
              <a:rPr lang="en-US" sz="1800" dirty="0"/>
              <a:t>, Google Maps are all click to play, with almost no click to pay events.</a:t>
            </a:r>
          </a:p>
          <a:p>
            <a:pPr marL="471488" indent="-471488">
              <a:buClr>
                <a:srgbClr val="CD1E48"/>
              </a:buClr>
              <a:buFont typeface="Courier New" panose="02070309020205020404" pitchFamily="49" charset="0"/>
              <a:buChar char="o"/>
            </a:pPr>
            <a:r>
              <a:rPr lang="en-US" sz="1800" dirty="0"/>
              <a:t>The economies created by these applications are bigger than the oil markets in fact they are the largest economies in the world.</a:t>
            </a:r>
          </a:p>
          <a:p>
            <a:pPr marL="471488" indent="-471488">
              <a:buNone/>
            </a:pPr>
            <a:endParaRPr lang="en-US" sz="1800" dirty="0"/>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19</a:t>
            </a:fld>
            <a:endParaRPr lang="en-US" dirty="0">
              <a:solidFill>
                <a:srgbClr val="818181"/>
              </a:solidFill>
            </a:endParaRPr>
          </a:p>
        </p:txBody>
      </p:sp>
      <p:pic>
        <p:nvPicPr>
          <p:cNvPr id="8" name="Picture 7">
            <a:extLst>
              <a:ext uri="{FF2B5EF4-FFF2-40B4-BE49-F238E27FC236}">
                <a16:creationId xmlns="" xmlns:a16="http://schemas.microsoft.com/office/drawing/2014/main"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 xmlns:a16="http://schemas.microsoft.com/office/drawing/2014/main"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206496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 xmlns:a16="http://schemas.microsoft.com/office/drawing/2014/main" id="{0E59D509-C0A5-2C46-8CFA-50C1C1AB1E57}"/>
              </a:ext>
            </a:extLst>
          </p:cNvPr>
          <p:cNvSpPr/>
          <p:nvPr/>
        </p:nvSpPr>
        <p:spPr>
          <a:xfrm>
            <a:off x="10781465" y="3202523"/>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D315127B-622C-FF4D-A6A9-6FC2F0ADB7F4}"/>
              </a:ext>
            </a:extLst>
          </p:cNvPr>
          <p:cNvSpPr/>
          <p:nvPr/>
        </p:nvSpPr>
        <p:spPr>
          <a:xfrm>
            <a:off x="10781465" y="4267872"/>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7199F05C-A773-3748-83CA-E3A3344D009B}"/>
              </a:ext>
            </a:extLst>
          </p:cNvPr>
          <p:cNvSpPr/>
          <p:nvPr/>
        </p:nvSpPr>
        <p:spPr>
          <a:xfrm>
            <a:off x="10781465" y="5333220"/>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AAD28AE1-2586-9548-B4A4-C93DEFE09ABE}"/>
              </a:ext>
            </a:extLst>
          </p:cNvPr>
          <p:cNvSpPr/>
          <p:nvPr/>
        </p:nvSpPr>
        <p:spPr>
          <a:xfrm>
            <a:off x="10774756" y="2137174"/>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a:t>
            </a:fld>
            <a:endParaRPr lang="en-US" dirty="0">
              <a:solidFill>
                <a:srgbClr val="818181"/>
              </a:solidFill>
            </a:endParaRPr>
          </a:p>
        </p:txBody>
      </p:sp>
      <p:sp>
        <p:nvSpPr>
          <p:cNvPr id="13" name="Title 1">
            <a:extLst>
              <a:ext uri="{FF2B5EF4-FFF2-40B4-BE49-F238E27FC236}">
                <a16:creationId xmlns="" xmlns:a16="http://schemas.microsoft.com/office/drawing/2014/main"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 xmlns:a16="http://schemas.microsoft.com/office/drawing/2014/main" id="{2867BB6A-B6B2-2A4B-9D11-666B7F123D20}"/>
              </a:ext>
            </a:extLst>
          </p:cNvPr>
          <p:cNvSpPr>
            <a:spLocks noGrp="1"/>
          </p:cNvSpPr>
          <p:nvPr>
            <p:ph idx="1"/>
          </p:nvPr>
        </p:nvSpPr>
        <p:spPr>
          <a:xfrm>
            <a:off x="1097279" y="1433495"/>
            <a:ext cx="10145487" cy="3728275"/>
          </a:xfrm>
        </p:spPr>
        <p:txBody>
          <a:bodyPr>
            <a:noAutofit/>
          </a:bodyPr>
          <a:lstStyle/>
          <a:p>
            <a:pPr marL="0" indent="0">
              <a:buClr>
                <a:srgbClr val="CD1E48"/>
              </a:buClr>
              <a:buNone/>
            </a:pPr>
            <a:r>
              <a:rPr lang="en-US" sz="2400" b="1" dirty="0">
                <a:latin typeface="Dosis" panose="02010503020202060003" pitchFamily="2" charset="77"/>
              </a:rPr>
              <a:t>We are offering an opportunity to invest in a for profit organization called </a:t>
            </a:r>
            <a:r>
              <a:rPr lang="en-US" sz="2400" b="1" dirty="0">
                <a:solidFill>
                  <a:srgbClr val="A50034"/>
                </a:solidFill>
                <a:latin typeface="Dosis" panose="02010503020202060003" pitchFamily="2" charset="77"/>
              </a:rPr>
              <a:t>DAASL</a:t>
            </a:r>
            <a:r>
              <a:rPr lang="en-US" sz="2400" b="1" dirty="0">
                <a:latin typeface="Dosis" panose="02010503020202060003" pitchFamily="2" charset="77"/>
              </a:rPr>
              <a:t> which today is wholly owned by the RChain Cooperative. DAASL will provide:</a:t>
            </a:r>
          </a:p>
          <a:p>
            <a:pPr marL="471488" indent="-471488">
              <a:spcBef>
                <a:spcPts val="600"/>
              </a:spcBef>
              <a:buClr>
                <a:srgbClr val="CD1E48"/>
              </a:buClr>
              <a:buFont typeface="Courier New" panose="02070309020205020404" pitchFamily="49" charset="0"/>
              <a:buChar char="o"/>
            </a:pPr>
            <a:r>
              <a:rPr lang="en-US" sz="1800" dirty="0"/>
              <a:t>Decentralized DevOps services to keep the light on for all the </a:t>
            </a:r>
            <a:r>
              <a:rPr lang="en-US" sz="1800" dirty="0" err="1"/>
              <a:t>Dapps</a:t>
            </a:r>
            <a:r>
              <a:rPr lang="en-US" sz="1800" dirty="0"/>
              <a:t> running on the RChain blockchain.</a:t>
            </a:r>
          </a:p>
          <a:p>
            <a:pPr marL="471488" indent="-471488">
              <a:spcBef>
                <a:spcPts val="600"/>
              </a:spcBef>
              <a:buClr>
                <a:srgbClr val="CD1E48"/>
              </a:buClr>
              <a:buFont typeface="Courier New" panose="02070309020205020404" pitchFamily="49" charset="0"/>
              <a:buChar char="o"/>
            </a:pPr>
            <a:r>
              <a:rPr lang="en-US" sz="1800" dirty="0"/>
              <a:t>A toolkit to accelerate the rapid construction, monitoring and execution of </a:t>
            </a:r>
            <a:r>
              <a:rPr lang="en-US" sz="1800" dirty="0" err="1"/>
              <a:t>Dapps</a:t>
            </a:r>
            <a:r>
              <a:rPr lang="en-US" sz="1800" dirty="0"/>
              <a:t>.</a:t>
            </a:r>
          </a:p>
          <a:p>
            <a:pPr marL="471488" indent="-471488">
              <a:spcBef>
                <a:spcPts val="600"/>
              </a:spcBef>
              <a:buClr>
                <a:srgbClr val="CD1E48"/>
              </a:buClr>
              <a:buFont typeface="Courier New" panose="02070309020205020404" pitchFamily="49" charset="0"/>
              <a:buChar char="o"/>
            </a:pPr>
            <a:r>
              <a:rPr lang="en-US" sz="1800" dirty="0"/>
              <a:t>Included  in that toolkit today are: </a:t>
            </a:r>
          </a:p>
          <a:p>
            <a:pPr marL="764096" lvl="1" indent="-471488">
              <a:spcBef>
                <a:spcPts val="600"/>
              </a:spcBef>
              <a:buClr>
                <a:srgbClr val="CD1E48"/>
              </a:buClr>
              <a:buFont typeface="Courier New" panose="02070309020205020404" pitchFamily="49" charset="0"/>
              <a:buChar char="o"/>
            </a:pPr>
            <a:r>
              <a:rPr lang="en-US" sz="1600" dirty="0"/>
              <a:t>A decentralized platform for mass deliberation called </a:t>
            </a:r>
            <a:r>
              <a:rPr lang="en-US" sz="1600" dirty="0" err="1"/>
              <a:t>RChat</a:t>
            </a:r>
            <a:endParaRPr lang="en-US" sz="1600" dirty="0"/>
          </a:p>
          <a:p>
            <a:pPr marL="764096" lvl="1" indent="-471488">
              <a:spcBef>
                <a:spcPts val="600"/>
              </a:spcBef>
              <a:buClr>
                <a:srgbClr val="CD1E48"/>
              </a:buClr>
              <a:buFont typeface="Courier New" panose="02070309020205020404" pitchFamily="49" charset="0"/>
              <a:buChar char="o"/>
            </a:pPr>
            <a:r>
              <a:rPr lang="en-US" sz="1600" dirty="0"/>
              <a:t>A decentralized voting capability called </a:t>
            </a:r>
            <a:r>
              <a:rPr lang="en-US" sz="1600" dirty="0" err="1"/>
              <a:t>RVote</a:t>
            </a:r>
            <a:endParaRPr lang="en-US" sz="1600" dirty="0"/>
          </a:p>
          <a:p>
            <a:pPr marL="764096" lvl="1" indent="-471488">
              <a:spcBef>
                <a:spcPts val="600"/>
              </a:spcBef>
              <a:buClr>
                <a:srgbClr val="CD1E48"/>
              </a:buClr>
              <a:buFont typeface="Courier New" panose="02070309020205020404" pitchFamily="49" charset="0"/>
              <a:buChar char="o"/>
            </a:pPr>
            <a:r>
              <a:rPr lang="en-US" sz="1600" dirty="0"/>
              <a:t>A generic wrapper for managing any digital content on RChain called </a:t>
            </a:r>
            <a:r>
              <a:rPr lang="en-US" sz="1600" dirty="0" err="1"/>
              <a:t>Rcat</a:t>
            </a:r>
            <a:endParaRPr lang="en-US" sz="1600" dirty="0"/>
          </a:p>
          <a:p>
            <a:pPr marL="471488" indent="-471488">
              <a:spcBef>
                <a:spcPts val="600"/>
              </a:spcBef>
              <a:buClr>
                <a:srgbClr val="CD1E48"/>
              </a:buClr>
              <a:buFont typeface="Courier New" panose="02070309020205020404" pitchFamily="49" charset="0"/>
              <a:buChar char="o"/>
            </a:pPr>
            <a:r>
              <a:rPr lang="en-US" sz="1800" dirty="0"/>
              <a:t>What we want to build (we have the designs) are: </a:t>
            </a:r>
          </a:p>
          <a:p>
            <a:pPr marL="764096" lvl="1" indent="-471488">
              <a:spcBef>
                <a:spcPts val="600"/>
              </a:spcBef>
              <a:buClr>
                <a:srgbClr val="CD1E48"/>
              </a:buClr>
              <a:buFont typeface="Courier New" panose="02070309020205020404" pitchFamily="49" charset="0"/>
              <a:buChar char="o"/>
            </a:pPr>
            <a:r>
              <a:rPr lang="en-US" sz="1600" dirty="0"/>
              <a:t>A globally scalable sponsored content framework for empowered advertising (</a:t>
            </a:r>
            <a:r>
              <a:rPr lang="en-US" sz="1600" dirty="0" err="1"/>
              <a:t>RAd</a:t>
            </a:r>
            <a:r>
              <a:rPr lang="en-US" sz="1600" dirty="0"/>
              <a:t>)</a:t>
            </a:r>
          </a:p>
          <a:p>
            <a:pPr marL="764096" lvl="1" indent="-471488">
              <a:spcBef>
                <a:spcPts val="600"/>
              </a:spcBef>
              <a:buClr>
                <a:srgbClr val="CD1E48"/>
              </a:buClr>
              <a:buFont typeface="Courier New" panose="02070309020205020404" pitchFamily="49" charset="0"/>
              <a:buChar char="o"/>
            </a:pPr>
            <a:r>
              <a:rPr lang="en-US" sz="1600" dirty="0"/>
              <a:t>A unifying API for predictive analytics that can be applied to RChain data and any other blockchain</a:t>
            </a:r>
          </a:p>
          <a:p>
            <a:pPr marL="471488" indent="-471488">
              <a:spcBef>
                <a:spcPts val="600"/>
              </a:spcBef>
              <a:buClr>
                <a:srgbClr val="CD1E48"/>
              </a:buClr>
              <a:buFont typeface="Courier New" panose="02070309020205020404" pitchFamily="49" charset="0"/>
              <a:buChar char="o"/>
            </a:pPr>
            <a:endParaRPr lang="en-US" sz="1800" dirty="0"/>
          </a:p>
          <a:p>
            <a:pPr marL="471488" indent="-471488">
              <a:spcBef>
                <a:spcPts val="600"/>
              </a:spcBef>
              <a:buClr>
                <a:srgbClr val="CD1E48"/>
              </a:buClr>
              <a:buFont typeface="Courier New" panose="02070309020205020404" pitchFamily="49" charset="0"/>
              <a:buChar char="o"/>
            </a:pPr>
            <a:endParaRPr lang="en-US" sz="1000" dirty="0"/>
          </a:p>
          <a:p>
            <a:pPr marL="471488" indent="-471488">
              <a:buNone/>
            </a:pPr>
            <a:endParaRPr lang="en-US" sz="1800" dirty="0"/>
          </a:p>
          <a:p>
            <a:pPr marL="471488" indent="-471488">
              <a:buNone/>
            </a:pPr>
            <a:endParaRPr lang="en-US" sz="1800" dirty="0"/>
          </a:p>
        </p:txBody>
      </p:sp>
      <p:pic>
        <p:nvPicPr>
          <p:cNvPr id="7" name="Graphic 6">
            <a:extLst>
              <a:ext uri="{FF2B5EF4-FFF2-40B4-BE49-F238E27FC236}">
                <a16:creationId xmlns="" xmlns:a16="http://schemas.microsoft.com/office/drawing/2014/main" id="{4FD2F7D7-96D1-504D-9181-8CC785BA7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750444" y="3161214"/>
            <a:ext cx="1580245" cy="2103120"/>
          </a:xfrm>
          <a:prstGeom prst="rect">
            <a:avLst/>
          </a:prstGeom>
        </p:spPr>
      </p:pic>
      <p:grpSp>
        <p:nvGrpSpPr>
          <p:cNvPr id="22" name="Group 21">
            <a:extLst>
              <a:ext uri="{FF2B5EF4-FFF2-40B4-BE49-F238E27FC236}">
                <a16:creationId xmlns="" xmlns:a16="http://schemas.microsoft.com/office/drawing/2014/main" id="{9BC66C1C-9E1B-334F-BF76-BB3938990997}"/>
              </a:ext>
            </a:extLst>
          </p:cNvPr>
          <p:cNvGrpSpPr/>
          <p:nvPr/>
        </p:nvGrpSpPr>
        <p:grpSpPr>
          <a:xfrm>
            <a:off x="10849153" y="4357434"/>
            <a:ext cx="680905" cy="804336"/>
            <a:chOff x="10657569" y="4374852"/>
            <a:chExt cx="680905" cy="804336"/>
          </a:xfrm>
        </p:grpSpPr>
        <p:pic>
          <p:nvPicPr>
            <p:cNvPr id="9" name="Graphic 8">
              <a:extLst>
                <a:ext uri="{FF2B5EF4-FFF2-40B4-BE49-F238E27FC236}">
                  <a16:creationId xmlns="" xmlns:a16="http://schemas.microsoft.com/office/drawing/2014/main" id="{44286265-E1A7-5245-9E79-E0B3D459F0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746561" y="4374852"/>
              <a:ext cx="502920" cy="502920"/>
            </a:xfrm>
            <a:prstGeom prst="rect">
              <a:avLst/>
            </a:prstGeom>
          </p:spPr>
        </p:pic>
        <p:sp>
          <p:nvSpPr>
            <p:cNvPr id="10" name="TextBox 9">
              <a:extLst>
                <a:ext uri="{FF2B5EF4-FFF2-40B4-BE49-F238E27FC236}">
                  <a16:creationId xmlns="" xmlns:a16="http://schemas.microsoft.com/office/drawing/2014/main" id="{CF0E3627-E0EA-0347-A079-D66215B2CFA0}"/>
                </a:ext>
              </a:extLst>
            </p:cNvPr>
            <p:cNvSpPr txBox="1"/>
            <p:nvPr/>
          </p:nvSpPr>
          <p:spPr>
            <a:xfrm>
              <a:off x="10657569" y="4871411"/>
              <a:ext cx="680905" cy="307777"/>
            </a:xfrm>
            <a:prstGeom prst="rect">
              <a:avLst/>
            </a:prstGeom>
            <a:noFill/>
          </p:spPr>
          <p:txBody>
            <a:bodyPr wrap="square" rtlCol="0">
              <a:spAutoFit/>
            </a:bodyPr>
            <a:lstStyle/>
            <a:p>
              <a:pPr algn="ctr"/>
              <a:r>
                <a:rPr lang="en-US" sz="1400" b="1" dirty="0" err="1">
                  <a:latin typeface="Montserrat SemiBold" pitchFamily="2" charset="77"/>
                </a:rPr>
                <a:t>RCat</a:t>
              </a:r>
              <a:endParaRPr lang="en-US" sz="1400" b="1" dirty="0">
                <a:latin typeface="Montserrat SemiBold" pitchFamily="2" charset="77"/>
              </a:endParaRPr>
            </a:p>
          </p:txBody>
        </p:sp>
      </p:grpSp>
      <p:grpSp>
        <p:nvGrpSpPr>
          <p:cNvPr id="2" name="Group 1">
            <a:extLst>
              <a:ext uri="{FF2B5EF4-FFF2-40B4-BE49-F238E27FC236}">
                <a16:creationId xmlns="" xmlns:a16="http://schemas.microsoft.com/office/drawing/2014/main" id="{9DFFF9F4-BE23-7447-8B7D-EEAA9F31904D}"/>
              </a:ext>
            </a:extLst>
          </p:cNvPr>
          <p:cNvGrpSpPr/>
          <p:nvPr/>
        </p:nvGrpSpPr>
        <p:grpSpPr>
          <a:xfrm>
            <a:off x="10791263" y="2223787"/>
            <a:ext cx="796684" cy="804336"/>
            <a:chOff x="10599679" y="2223787"/>
            <a:chExt cx="796684" cy="804336"/>
          </a:xfrm>
        </p:grpSpPr>
        <p:pic>
          <p:nvPicPr>
            <p:cNvPr id="12" name="Graphic 11">
              <a:extLst>
                <a:ext uri="{FF2B5EF4-FFF2-40B4-BE49-F238E27FC236}">
                  <a16:creationId xmlns="" xmlns:a16="http://schemas.microsoft.com/office/drawing/2014/main" id="{DCF365E5-35C2-F946-ADCD-90FEF9B5F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746561" y="2223787"/>
              <a:ext cx="502920" cy="502920"/>
            </a:xfrm>
            <a:prstGeom prst="rect">
              <a:avLst/>
            </a:prstGeom>
          </p:spPr>
        </p:pic>
        <p:sp>
          <p:nvSpPr>
            <p:cNvPr id="15" name="TextBox 14">
              <a:extLst>
                <a:ext uri="{FF2B5EF4-FFF2-40B4-BE49-F238E27FC236}">
                  <a16:creationId xmlns="" xmlns:a16="http://schemas.microsoft.com/office/drawing/2014/main" id="{F0836B21-EF51-7944-9485-F697DDCFCCB1}"/>
                </a:ext>
              </a:extLst>
            </p:cNvPr>
            <p:cNvSpPr txBox="1"/>
            <p:nvPr/>
          </p:nvSpPr>
          <p:spPr>
            <a:xfrm>
              <a:off x="10599679" y="2720346"/>
              <a:ext cx="796684" cy="307777"/>
            </a:xfrm>
            <a:prstGeom prst="rect">
              <a:avLst/>
            </a:prstGeom>
            <a:noFill/>
          </p:spPr>
          <p:txBody>
            <a:bodyPr wrap="square" rtlCol="0">
              <a:spAutoFit/>
            </a:bodyPr>
            <a:lstStyle/>
            <a:p>
              <a:pPr algn="ctr"/>
              <a:r>
                <a:rPr lang="en-US" sz="1400" b="1" dirty="0" err="1">
                  <a:latin typeface="Montserrat SemiBold" pitchFamily="2" charset="77"/>
                </a:rPr>
                <a:t>RChat</a:t>
              </a:r>
              <a:endParaRPr lang="en-US" sz="1400" b="1" dirty="0">
                <a:latin typeface="Montserrat SemiBold" pitchFamily="2" charset="77"/>
              </a:endParaRPr>
            </a:p>
          </p:txBody>
        </p:sp>
      </p:grpSp>
      <p:grpSp>
        <p:nvGrpSpPr>
          <p:cNvPr id="3" name="Group 2">
            <a:extLst>
              <a:ext uri="{FF2B5EF4-FFF2-40B4-BE49-F238E27FC236}">
                <a16:creationId xmlns="" xmlns:a16="http://schemas.microsoft.com/office/drawing/2014/main" id="{3A6ED598-80F2-C842-8A6A-13E683E76CE2}"/>
              </a:ext>
            </a:extLst>
          </p:cNvPr>
          <p:cNvGrpSpPr/>
          <p:nvPr/>
        </p:nvGrpSpPr>
        <p:grpSpPr>
          <a:xfrm>
            <a:off x="10791263" y="3295830"/>
            <a:ext cx="796684" cy="804336"/>
            <a:chOff x="10599679" y="3365502"/>
            <a:chExt cx="796684" cy="804336"/>
          </a:xfrm>
        </p:grpSpPr>
        <p:pic>
          <p:nvPicPr>
            <p:cNvPr id="17" name="Graphic 16">
              <a:extLst>
                <a:ext uri="{FF2B5EF4-FFF2-40B4-BE49-F238E27FC236}">
                  <a16:creationId xmlns="" xmlns:a16="http://schemas.microsoft.com/office/drawing/2014/main" id="{8B4AA867-D4B6-5A44-805B-1825FEF804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0746313" y="3365502"/>
              <a:ext cx="503416" cy="502920"/>
            </a:xfrm>
            <a:prstGeom prst="rect">
              <a:avLst/>
            </a:prstGeom>
          </p:spPr>
        </p:pic>
        <p:sp>
          <p:nvSpPr>
            <p:cNvPr id="18" name="TextBox 17">
              <a:extLst>
                <a:ext uri="{FF2B5EF4-FFF2-40B4-BE49-F238E27FC236}">
                  <a16:creationId xmlns="" xmlns:a16="http://schemas.microsoft.com/office/drawing/2014/main" id="{177D9987-224C-C245-99F2-F45F227D8949}"/>
                </a:ext>
              </a:extLst>
            </p:cNvPr>
            <p:cNvSpPr txBox="1"/>
            <p:nvPr/>
          </p:nvSpPr>
          <p:spPr>
            <a:xfrm>
              <a:off x="10599679" y="3862061"/>
              <a:ext cx="796684" cy="307777"/>
            </a:xfrm>
            <a:prstGeom prst="rect">
              <a:avLst/>
            </a:prstGeom>
            <a:noFill/>
          </p:spPr>
          <p:txBody>
            <a:bodyPr wrap="square" rtlCol="0">
              <a:spAutoFit/>
            </a:bodyPr>
            <a:lstStyle/>
            <a:p>
              <a:pPr algn="ctr"/>
              <a:r>
                <a:rPr lang="en-US" sz="1400" b="1" dirty="0" err="1">
                  <a:latin typeface="Montserrat SemiBold" pitchFamily="2" charset="77"/>
                </a:rPr>
                <a:t>RVote</a:t>
              </a:r>
              <a:endParaRPr lang="en-US" sz="1400" b="1" dirty="0">
                <a:latin typeface="Montserrat SemiBold" pitchFamily="2" charset="77"/>
              </a:endParaRPr>
            </a:p>
          </p:txBody>
        </p:sp>
      </p:grpSp>
      <p:grpSp>
        <p:nvGrpSpPr>
          <p:cNvPr id="23" name="Group 22">
            <a:extLst>
              <a:ext uri="{FF2B5EF4-FFF2-40B4-BE49-F238E27FC236}">
                <a16:creationId xmlns="" xmlns:a16="http://schemas.microsoft.com/office/drawing/2014/main" id="{C921A58F-BCFA-EE48-82E1-4A5694F3C45B}"/>
              </a:ext>
            </a:extLst>
          </p:cNvPr>
          <p:cNvGrpSpPr/>
          <p:nvPr/>
        </p:nvGrpSpPr>
        <p:grpSpPr>
          <a:xfrm>
            <a:off x="10850006" y="5427661"/>
            <a:ext cx="679198" cy="804336"/>
            <a:chOff x="10658422" y="5384116"/>
            <a:chExt cx="679198" cy="804336"/>
          </a:xfrm>
        </p:grpSpPr>
        <p:pic>
          <p:nvPicPr>
            <p:cNvPr id="20" name="Graphic 19">
              <a:extLst>
                <a:ext uri="{FF2B5EF4-FFF2-40B4-BE49-F238E27FC236}">
                  <a16:creationId xmlns="" xmlns:a16="http://schemas.microsoft.com/office/drawing/2014/main" id="{1A877C90-6379-5340-97FC-600769D07F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0746561" y="5384116"/>
              <a:ext cx="502920" cy="502920"/>
            </a:xfrm>
            <a:prstGeom prst="rect">
              <a:avLst/>
            </a:prstGeom>
          </p:spPr>
        </p:pic>
        <p:sp>
          <p:nvSpPr>
            <p:cNvPr id="21" name="TextBox 20">
              <a:extLst>
                <a:ext uri="{FF2B5EF4-FFF2-40B4-BE49-F238E27FC236}">
                  <a16:creationId xmlns="" xmlns:a16="http://schemas.microsoft.com/office/drawing/2014/main" id="{653F1B1C-DB63-5549-B66B-64AF73A420C2}"/>
                </a:ext>
              </a:extLst>
            </p:cNvPr>
            <p:cNvSpPr txBox="1"/>
            <p:nvPr/>
          </p:nvSpPr>
          <p:spPr>
            <a:xfrm>
              <a:off x="10658422" y="5880675"/>
              <a:ext cx="679198" cy="307777"/>
            </a:xfrm>
            <a:prstGeom prst="rect">
              <a:avLst/>
            </a:prstGeom>
            <a:noFill/>
          </p:spPr>
          <p:txBody>
            <a:bodyPr wrap="square" rtlCol="0">
              <a:spAutoFit/>
            </a:bodyPr>
            <a:lstStyle/>
            <a:p>
              <a:pPr algn="ctr"/>
              <a:r>
                <a:rPr lang="en-US" sz="1400" b="1" dirty="0" err="1">
                  <a:latin typeface="Montserrat SemiBold" pitchFamily="2" charset="77"/>
                </a:rPr>
                <a:t>RAd</a:t>
              </a:r>
              <a:endParaRPr lang="en-US" sz="1400" b="1" dirty="0">
                <a:latin typeface="Montserrat SemiBold" pitchFamily="2" charset="77"/>
              </a:endParaRPr>
            </a:p>
          </p:txBody>
        </p:sp>
      </p:grpSp>
    </p:spTree>
    <p:extLst>
      <p:ext uri="{BB962C8B-B14F-4D97-AF65-F5344CB8AC3E}">
        <p14:creationId xmlns:p14="http://schemas.microsoft.com/office/powerpoint/2010/main" val="2769504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D26FD8B6-D987-5143-BC19-C7FEBA7DB89F}"/>
              </a:ext>
            </a:extLst>
          </p:cNvPr>
          <p:cNvSpPr/>
          <p:nvPr/>
        </p:nvSpPr>
        <p:spPr>
          <a:xfrm>
            <a:off x="1252728"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Users could pay per transactional event - too unwieldy</a:t>
            </a:r>
          </a:p>
          <a:p>
            <a:pPr algn="ctr"/>
            <a:endParaRPr lang="en-US" dirty="0">
              <a:solidFill>
                <a:srgbClr val="222222"/>
              </a:solidFill>
              <a:latin typeface="Dosis Light" panose="02010803020202060003" pitchFamily="2" charset="77"/>
            </a:endParaRPr>
          </a:p>
        </p:txBody>
      </p:sp>
      <p:sp>
        <p:nvSpPr>
          <p:cNvPr id="18" name="Rectangle 17">
            <a:extLst>
              <a:ext uri="{FF2B5EF4-FFF2-40B4-BE49-F238E27FC236}">
                <a16:creationId xmlns="" xmlns:a16="http://schemas.microsoft.com/office/drawing/2014/main" id="{A47E7A97-9D55-8F44-B20A-E1F2F1CE2AEE}"/>
              </a:ext>
            </a:extLst>
          </p:cNvPr>
          <p:cNvSpPr/>
          <p:nvPr/>
        </p:nvSpPr>
        <p:spPr>
          <a:xfrm>
            <a:off x="4631436"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buClr>
                <a:srgbClr val="CD1E48"/>
              </a:buClr>
            </a:pPr>
            <a:r>
              <a:rPr lang="en-US" dirty="0">
                <a:solidFill>
                  <a:srgbClr val="222222"/>
                </a:solidFill>
                <a:latin typeface="Dosis Light" panose="02010803020202060003" pitchFamily="2" charset="77"/>
              </a:rPr>
              <a:t>Users could pay a subscription - this will work for many, but not for all</a:t>
            </a:r>
          </a:p>
          <a:p>
            <a:pPr algn="ctr"/>
            <a:endParaRPr lang="en-US" dirty="0">
              <a:solidFill>
                <a:srgbClr val="222222"/>
              </a:solidFill>
              <a:latin typeface="Dosis Light" panose="02010803020202060003" pitchFamily="2" charset="77"/>
            </a:endParaRPr>
          </a:p>
        </p:txBody>
      </p:sp>
      <p:sp>
        <p:nvSpPr>
          <p:cNvPr id="19" name="Rectangle 18">
            <a:extLst>
              <a:ext uri="{FF2B5EF4-FFF2-40B4-BE49-F238E27FC236}">
                <a16:creationId xmlns="" xmlns:a16="http://schemas.microsoft.com/office/drawing/2014/main" id="{E89DB2B2-FD98-514F-8AEE-91DDEC28270F}"/>
              </a:ext>
            </a:extLst>
          </p:cNvPr>
          <p:cNvSpPr/>
          <p:nvPr/>
        </p:nvSpPr>
        <p:spPr>
          <a:xfrm>
            <a:off x="8010144"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r>
              <a:rPr lang="en-US" dirty="0">
                <a:solidFill>
                  <a:srgbClr val="222222"/>
                </a:solidFill>
                <a:latin typeface="Dosis Light" panose="02010803020202060003" pitchFamily="2" charset="77"/>
              </a:rPr>
              <a:t>User engagement could be sponsored -</a:t>
            </a:r>
            <a:r>
              <a:rPr lang="en-US" dirty="0">
                <a:latin typeface="Dosis Light" panose="02010803020202060003" pitchFamily="2" charset="77"/>
              </a:rPr>
              <a:t> </a:t>
            </a:r>
            <a:r>
              <a:rPr lang="en-US" b="1" dirty="0">
                <a:solidFill>
                  <a:srgbClr val="A50034"/>
                </a:solidFill>
                <a:latin typeface="Dosis SemiBold" panose="02010503020202060003" pitchFamily="2" charset="77"/>
              </a:rPr>
              <a:t>for the blockchain generation </a:t>
            </a:r>
            <a:br>
              <a:rPr lang="en-US" b="1" dirty="0">
                <a:solidFill>
                  <a:srgbClr val="A50034"/>
                </a:solidFill>
                <a:latin typeface="Dosis SemiBold" panose="02010503020202060003" pitchFamily="2" charset="77"/>
              </a:rPr>
            </a:br>
            <a:r>
              <a:rPr lang="en-US" b="1" dirty="0">
                <a:solidFill>
                  <a:srgbClr val="A50034"/>
                </a:solidFill>
                <a:latin typeface="Dosis SemiBold" panose="02010503020202060003" pitchFamily="2" charset="77"/>
              </a:rPr>
              <a:t>this must be differentiated from surveillance capitalism </a:t>
            </a:r>
          </a:p>
          <a:p>
            <a:pPr algn="ctr"/>
            <a:endParaRPr lang="en-US" dirty="0">
              <a:latin typeface="Dosis Light" panose="02010803020202060003" pitchFamily="2" charset="77"/>
            </a:endParaRPr>
          </a:p>
          <a:p>
            <a:pPr algn="ctr"/>
            <a:endParaRPr lang="en-US" dirty="0">
              <a:solidFill>
                <a:srgbClr val="222222"/>
              </a:solidFill>
              <a:latin typeface="Dosis Light" panose="02010803020202060003" pitchFamily="2" charset="77"/>
            </a:endParaRPr>
          </a:p>
        </p:txBody>
      </p:sp>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10058400" cy="697039"/>
          </a:xfrm>
        </p:spPr>
        <p:txBody>
          <a:bodyPr>
            <a:noAutofit/>
          </a:bodyPr>
          <a:lstStyle/>
          <a:p>
            <a:pPr marL="0" indent="0">
              <a:buClr>
                <a:srgbClr val="CD1E48"/>
              </a:buClr>
              <a:buNone/>
            </a:pPr>
            <a:r>
              <a:rPr lang="en-US" sz="2400" b="1" dirty="0">
                <a:latin typeface="Dosis" panose="02010503020202060003" pitchFamily="2" charset="77"/>
              </a:rPr>
              <a:t>This is how end-users are already accustomed to using online apps</a:t>
            </a:r>
          </a:p>
          <a:p>
            <a:pPr marL="471488" indent="-471488">
              <a:buNone/>
            </a:pPr>
            <a:endParaRPr lang="en-US" sz="1800" dirty="0"/>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20</a:t>
            </a:fld>
            <a:endParaRPr lang="en-US" dirty="0">
              <a:solidFill>
                <a:srgbClr val="818181"/>
              </a:solidFill>
            </a:endParaRPr>
          </a:p>
        </p:txBody>
      </p:sp>
      <p:sp>
        <p:nvSpPr>
          <p:cNvPr id="13" name="Oval 12">
            <a:extLst>
              <a:ext uri="{FF2B5EF4-FFF2-40B4-BE49-F238E27FC236}">
                <a16:creationId xmlns="" xmlns:a16="http://schemas.microsoft.com/office/drawing/2014/main" id="{BAE5904D-C58D-4742-AB85-E97ABC373B6F}"/>
              </a:ext>
            </a:extLst>
          </p:cNvPr>
          <p:cNvSpPr/>
          <p:nvPr/>
        </p:nvSpPr>
        <p:spPr>
          <a:xfrm>
            <a:off x="2205228"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 xmlns:a16="http://schemas.microsoft.com/office/drawing/2014/main" id="{7219EB18-EC65-7C4A-9421-EC05E938F3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323292" y="2713456"/>
            <a:ext cx="556352" cy="433955"/>
          </a:xfrm>
          <a:prstGeom prst="rect">
            <a:avLst/>
          </a:prstGeom>
        </p:spPr>
      </p:pic>
      <p:sp>
        <p:nvSpPr>
          <p:cNvPr id="21" name="Oval 20">
            <a:extLst>
              <a:ext uri="{FF2B5EF4-FFF2-40B4-BE49-F238E27FC236}">
                <a16:creationId xmlns="" xmlns:a16="http://schemas.microsoft.com/office/drawing/2014/main" id="{00DD1BDE-3C9E-4A47-82B6-8AA7AB104541}"/>
              </a:ext>
            </a:extLst>
          </p:cNvPr>
          <p:cNvSpPr/>
          <p:nvPr/>
        </p:nvSpPr>
        <p:spPr>
          <a:xfrm>
            <a:off x="5583936"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 xmlns:a16="http://schemas.microsoft.com/office/drawing/2014/main" id="{BDC252E7-17DB-C14E-9D5C-73DE026D50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30629" y="2704747"/>
            <a:ext cx="499094" cy="449827"/>
          </a:xfrm>
          <a:prstGeom prst="rect">
            <a:avLst/>
          </a:prstGeom>
        </p:spPr>
      </p:pic>
      <p:sp>
        <p:nvSpPr>
          <p:cNvPr id="22" name="Oval 21">
            <a:extLst>
              <a:ext uri="{FF2B5EF4-FFF2-40B4-BE49-F238E27FC236}">
                <a16:creationId xmlns="" xmlns:a16="http://schemas.microsoft.com/office/drawing/2014/main" id="{79450812-1CB6-FA46-B71B-953F7DE9573D}"/>
              </a:ext>
            </a:extLst>
          </p:cNvPr>
          <p:cNvSpPr/>
          <p:nvPr/>
        </p:nvSpPr>
        <p:spPr>
          <a:xfrm>
            <a:off x="8962644"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a:extLst>
              <a:ext uri="{FF2B5EF4-FFF2-40B4-BE49-F238E27FC236}">
                <a16:creationId xmlns="" xmlns:a16="http://schemas.microsoft.com/office/drawing/2014/main" id="{5D4919CD-990D-064C-A8BC-044243E2BD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9118667" y="2722182"/>
            <a:ext cx="480435" cy="432392"/>
          </a:xfrm>
          <a:prstGeom prst="rect">
            <a:avLst/>
          </a:prstGeom>
        </p:spPr>
      </p:pic>
    </p:spTree>
    <p:extLst>
      <p:ext uri="{BB962C8B-B14F-4D97-AF65-F5344CB8AC3E}">
        <p14:creationId xmlns:p14="http://schemas.microsoft.com/office/powerpoint/2010/main" val="3442209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 xmlns:a16="http://schemas.microsoft.com/office/drawing/2014/main" id="{B6A5DE72-0F8B-0449-BF27-8C3E952D6CC2}"/>
              </a:ext>
            </a:extLst>
          </p:cNvPr>
          <p:cNvSpPr/>
          <p:nvPr/>
        </p:nvSpPr>
        <p:spPr>
          <a:xfrm>
            <a:off x="1096963" y="4031571"/>
            <a:ext cx="4785495" cy="2186752"/>
          </a:xfrm>
          <a:custGeom>
            <a:avLst/>
            <a:gdLst>
              <a:gd name="connsiteX0" fmla="*/ 0 w 4785495"/>
              <a:gd name="connsiteY0" fmla="*/ 0 h 2186752"/>
              <a:gd name="connsiteX1" fmla="*/ 4398145 w 4785495"/>
              <a:gd name="connsiteY1" fmla="*/ 0 h 2186752"/>
              <a:gd name="connsiteX2" fmla="*/ 4398145 w 4785495"/>
              <a:gd name="connsiteY2" fmla="*/ 1050922 h 2186752"/>
              <a:gd name="connsiteX3" fmla="*/ 4533642 w 4785495"/>
              <a:gd name="connsiteY3" fmla="*/ 1050922 h 2186752"/>
              <a:gd name="connsiteX4" fmla="*/ 4533642 w 4785495"/>
              <a:gd name="connsiteY4" fmla="*/ 924995 h 2186752"/>
              <a:gd name="connsiteX5" fmla="*/ 4785495 w 4785495"/>
              <a:gd name="connsiteY5" fmla="*/ 1176849 h 2186752"/>
              <a:gd name="connsiteX6" fmla="*/ 4533642 w 4785495"/>
              <a:gd name="connsiteY6" fmla="*/ 1428702 h 2186752"/>
              <a:gd name="connsiteX7" fmla="*/ 4533642 w 4785495"/>
              <a:gd name="connsiteY7" fmla="*/ 1302775 h 2186752"/>
              <a:gd name="connsiteX8" fmla="*/ 4398145 w 4785495"/>
              <a:gd name="connsiteY8" fmla="*/ 1302775 h 2186752"/>
              <a:gd name="connsiteX9" fmla="*/ 4398145 w 4785495"/>
              <a:gd name="connsiteY9" fmla="*/ 2186752 h 2186752"/>
              <a:gd name="connsiteX10" fmla="*/ 0 w 4785495"/>
              <a:gd name="connsiteY10" fmla="*/ 2186752 h 218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5495" h="2186752">
                <a:moveTo>
                  <a:pt x="0" y="0"/>
                </a:moveTo>
                <a:lnTo>
                  <a:pt x="4398145" y="0"/>
                </a:lnTo>
                <a:lnTo>
                  <a:pt x="4398145" y="1050922"/>
                </a:lnTo>
                <a:lnTo>
                  <a:pt x="4533642" y="1050922"/>
                </a:lnTo>
                <a:lnTo>
                  <a:pt x="4533642" y="924995"/>
                </a:lnTo>
                <a:lnTo>
                  <a:pt x="4785495" y="1176849"/>
                </a:lnTo>
                <a:lnTo>
                  <a:pt x="4533642" y="1428702"/>
                </a:lnTo>
                <a:lnTo>
                  <a:pt x="4533642" y="1302775"/>
                </a:lnTo>
                <a:lnTo>
                  <a:pt x="4398145" y="1302775"/>
                </a:lnTo>
                <a:lnTo>
                  <a:pt x="4398145" y="2186752"/>
                </a:lnTo>
                <a:lnTo>
                  <a:pt x="0" y="2186752"/>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10058400" cy="1431607"/>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focuses on dApps that create communities</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21</a:t>
            </a:fld>
            <a:endParaRPr lang="en-US" dirty="0">
              <a:solidFill>
                <a:srgbClr val="818181"/>
              </a:solidFill>
            </a:endParaRPr>
          </a:p>
        </p:txBody>
      </p:sp>
      <p:sp>
        <p:nvSpPr>
          <p:cNvPr id="7" name="Content Placeholder 2">
            <a:extLst>
              <a:ext uri="{FF2B5EF4-FFF2-40B4-BE49-F238E27FC236}">
                <a16:creationId xmlns="" xmlns:a16="http://schemas.microsoft.com/office/drawing/2014/main" id="{378D1A13-49F5-A24F-A6A0-5F1B10B6AA74}"/>
              </a:ext>
            </a:extLst>
          </p:cNvPr>
          <p:cNvSpPr txBox="1">
            <a:spLocks/>
          </p:cNvSpPr>
          <p:nvPr/>
        </p:nvSpPr>
        <p:spPr>
          <a:xfrm>
            <a:off x="1096964" y="2014811"/>
            <a:ext cx="10058400" cy="1431607"/>
          </a:xfrm>
          <a:prstGeom prst="rect">
            <a:avLst/>
          </a:prstGeom>
        </p:spPr>
        <p:txBody>
          <a:bodyPr vert="horz" lIns="0" tIns="45720" rIns="0" bIns="45720" numCol="2"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71488" indent="-471488">
              <a:buClr>
                <a:srgbClr val="CD1E48"/>
              </a:buClr>
              <a:buFont typeface="Courier New" panose="02070309020205020404" pitchFamily="49" charset="0"/>
              <a:buChar char="o"/>
            </a:pPr>
            <a:r>
              <a:rPr lang="en-US" sz="1800" dirty="0"/>
              <a:t>Communities that self-identify and are willing to be sponsored have already provided key market data about the demographics they occupy</a:t>
            </a:r>
          </a:p>
          <a:p>
            <a:pPr marL="471488" indent="-471488">
              <a:buClr>
                <a:srgbClr val="CD1E48"/>
              </a:buClr>
              <a:buFont typeface="Courier New" panose="02070309020205020404" pitchFamily="49" charset="0"/>
              <a:buChar char="o"/>
            </a:pPr>
            <a:r>
              <a:rPr lang="en-US" sz="1800" dirty="0"/>
              <a:t>DAASL provides two different kinds of </a:t>
            </a:r>
            <a:r>
              <a:rPr lang="en-US" sz="1800" dirty="0" err="1"/>
              <a:t>APls</a:t>
            </a:r>
            <a:r>
              <a:rPr lang="en-US" sz="1800" dirty="0"/>
              <a:t> to dApps that use their platform</a:t>
            </a:r>
          </a:p>
          <a:p>
            <a:pPr marL="471488" indent="-471488">
              <a:buClr>
                <a:srgbClr val="CD1E48"/>
              </a:buClr>
              <a:buFont typeface="Courier New" panose="02070309020205020404" pitchFamily="49" charset="0"/>
              <a:buChar char="o"/>
            </a:pPr>
            <a:r>
              <a:rPr lang="en-US" sz="1800" dirty="0" err="1"/>
              <a:t>APls</a:t>
            </a:r>
            <a:r>
              <a:rPr lang="en-US" sz="1800" dirty="0"/>
              <a:t> for the submission and delivery of sponsor's content to end users </a:t>
            </a:r>
          </a:p>
          <a:p>
            <a:pPr marL="471488" indent="-471488">
              <a:buClr>
                <a:srgbClr val="CD1E48"/>
              </a:buClr>
              <a:buFont typeface="Courier New" panose="02070309020205020404" pitchFamily="49" charset="0"/>
              <a:buChar char="o"/>
            </a:pPr>
            <a:r>
              <a:rPr lang="en-US" sz="1800" dirty="0" err="1"/>
              <a:t>APls</a:t>
            </a:r>
            <a:r>
              <a:rPr lang="en-US" sz="1800" dirty="0"/>
              <a:t> for self-disclosure of additional key demographic data by end users to sponsors</a:t>
            </a:r>
          </a:p>
          <a:p>
            <a:pPr marL="471488" indent="-471488">
              <a:buClr>
                <a:srgbClr val="CD1E48"/>
              </a:buClr>
              <a:buFont typeface="Courier New" panose="02070309020205020404" pitchFamily="49" charset="0"/>
              <a:buChar char="o"/>
            </a:pPr>
            <a:endParaRPr lang="en-US" sz="1800" dirty="0"/>
          </a:p>
        </p:txBody>
      </p:sp>
      <p:pic>
        <p:nvPicPr>
          <p:cNvPr id="9" name="Picture 8" descr="Graphical user interface, application&#10;&#10;Description automatically generated">
            <a:extLst>
              <a:ext uri="{FF2B5EF4-FFF2-40B4-BE49-F238E27FC236}">
                <a16:creationId xmlns="" xmlns:a16="http://schemas.microsoft.com/office/drawing/2014/main" id="{BC8127CE-B194-1B4F-AAD0-D999E7E44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675" y="4027716"/>
            <a:ext cx="5503421" cy="2190608"/>
          </a:xfrm>
          <a:prstGeom prst="rect">
            <a:avLst/>
          </a:prstGeom>
          <a:ln w="6350">
            <a:solidFill>
              <a:srgbClr val="818181"/>
            </a:solidFill>
          </a:ln>
        </p:spPr>
      </p:pic>
      <p:pic>
        <p:nvPicPr>
          <p:cNvPr id="11" name="Graphic 10">
            <a:extLst>
              <a:ext uri="{FF2B5EF4-FFF2-40B4-BE49-F238E27FC236}">
                <a16:creationId xmlns="" xmlns:a16="http://schemas.microsoft.com/office/drawing/2014/main" id="{C71B271B-B98D-244F-90FD-6A2CD8F6AF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192236" y="5258974"/>
            <a:ext cx="1919696" cy="557992"/>
          </a:xfrm>
          <a:prstGeom prst="rect">
            <a:avLst/>
          </a:prstGeom>
        </p:spPr>
      </p:pic>
      <p:pic>
        <p:nvPicPr>
          <p:cNvPr id="13" name="Graphic 12">
            <a:extLst>
              <a:ext uri="{FF2B5EF4-FFF2-40B4-BE49-F238E27FC236}">
                <a16:creationId xmlns="" xmlns:a16="http://schemas.microsoft.com/office/drawing/2014/main" id="{1E48586A-2CB1-4F48-915C-636E9EF6B3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525046" y="5205757"/>
            <a:ext cx="1078903" cy="664427"/>
          </a:xfrm>
          <a:prstGeom prst="rect">
            <a:avLst/>
          </a:prstGeom>
        </p:spPr>
      </p:pic>
      <p:pic>
        <p:nvPicPr>
          <p:cNvPr id="15" name="Graphic 14">
            <a:extLst>
              <a:ext uri="{FF2B5EF4-FFF2-40B4-BE49-F238E27FC236}">
                <a16:creationId xmlns="" xmlns:a16="http://schemas.microsoft.com/office/drawing/2014/main" id="{7C59DAFC-3071-074E-91AB-16DAA775F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472161" y="4389943"/>
            <a:ext cx="1297254" cy="555964"/>
          </a:xfrm>
          <a:prstGeom prst="rect">
            <a:avLst/>
          </a:prstGeom>
        </p:spPr>
      </p:pic>
      <p:pic>
        <p:nvPicPr>
          <p:cNvPr id="17" name="Graphic 16">
            <a:extLst>
              <a:ext uri="{FF2B5EF4-FFF2-40B4-BE49-F238E27FC236}">
                <a16:creationId xmlns="" xmlns:a16="http://schemas.microsoft.com/office/drawing/2014/main" id="{4B368CD4-53F4-5A42-9687-AE7E4455CC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274085" y="4379284"/>
            <a:ext cx="1919696" cy="577283"/>
          </a:xfrm>
          <a:prstGeom prst="rect">
            <a:avLst/>
          </a:prstGeom>
        </p:spPr>
      </p:pic>
    </p:spTree>
    <p:extLst>
      <p:ext uri="{BB962C8B-B14F-4D97-AF65-F5344CB8AC3E}">
        <p14:creationId xmlns:p14="http://schemas.microsoft.com/office/powerpoint/2010/main" val="331071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10058400" cy="550735"/>
          </a:xfrm>
        </p:spPr>
        <p:txBody>
          <a:bodyPr>
            <a:noAutofit/>
          </a:bodyPr>
          <a:lstStyle/>
          <a:p>
            <a:pPr marL="0" indent="0">
              <a:buClr>
                <a:srgbClr val="CD1E48"/>
              </a:buClr>
              <a:buNone/>
            </a:pPr>
            <a:r>
              <a:rPr lang="en-US" sz="2400" b="1" dirty="0">
                <a:latin typeface="Dosis" panose="02010503020202060003" pitchFamily="2" charset="77"/>
              </a:rPr>
              <a:t>These </a:t>
            </a:r>
            <a:r>
              <a:rPr lang="en-US" sz="2400" b="1" dirty="0" err="1">
                <a:latin typeface="Dosis" panose="02010503020202060003" pitchFamily="2" charset="77"/>
              </a:rPr>
              <a:t>APls</a:t>
            </a:r>
            <a:r>
              <a:rPr lang="en-US" sz="2400" b="1" dirty="0">
                <a:latin typeface="Dosis" panose="02010503020202060003" pitchFamily="2" charset="77"/>
              </a:rPr>
              <a:t> uses two quantitative measures</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22</a:t>
            </a:fld>
            <a:endParaRPr lang="en-US" dirty="0">
              <a:solidFill>
                <a:srgbClr val="818181"/>
              </a:solidFill>
            </a:endParaRPr>
          </a:p>
        </p:txBody>
      </p:sp>
      <p:sp>
        <p:nvSpPr>
          <p:cNvPr id="7" name="Rectangle 6">
            <a:extLst>
              <a:ext uri="{FF2B5EF4-FFF2-40B4-BE49-F238E27FC236}">
                <a16:creationId xmlns="" xmlns:a16="http://schemas.microsoft.com/office/drawing/2014/main" id="{936AAF7C-1E2B-0F49-AD92-DFB530950167}"/>
              </a:ext>
            </a:extLst>
          </p:cNvPr>
          <p:cNvSpPr/>
          <p:nvPr/>
        </p:nvSpPr>
        <p:spPr>
          <a:xfrm>
            <a:off x="1096964" y="2093976"/>
            <a:ext cx="4892356" cy="179222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22222"/>
              </a:solidFill>
              <a:latin typeface="Dosis" panose="02010503020202060003" pitchFamily="2" charset="77"/>
            </a:endParaRPr>
          </a:p>
          <a:p>
            <a:pPr algn="ctr"/>
            <a:endParaRPr lang="en-US" b="1" dirty="0">
              <a:solidFill>
                <a:srgbClr val="222222"/>
              </a:solidFill>
              <a:latin typeface="Dosis" panose="02010503020202060003" pitchFamily="2" charset="77"/>
            </a:endParaRPr>
          </a:p>
          <a:p>
            <a:pPr algn="ctr"/>
            <a:r>
              <a:rPr lang="en-US" b="1" dirty="0">
                <a:solidFill>
                  <a:srgbClr val="222222"/>
                </a:solidFill>
                <a:latin typeface="Dosis" panose="02010503020202060003" pitchFamily="2" charset="77"/>
              </a:rPr>
              <a:t>Sponsorship tokens – DAASL</a:t>
            </a:r>
          </a:p>
          <a:p>
            <a:pPr algn="ctr"/>
            <a:r>
              <a:rPr lang="en-US" dirty="0">
                <a:solidFill>
                  <a:srgbClr val="222222"/>
                </a:solidFill>
                <a:latin typeface="Dosis Light" panose="02010803020202060003" pitchFamily="2" charset="77"/>
              </a:rPr>
              <a:t>DAASL is transmittable and used </a:t>
            </a:r>
          </a:p>
          <a:p>
            <a:pPr algn="ctr"/>
            <a:r>
              <a:rPr lang="en-US" dirty="0">
                <a:solidFill>
                  <a:srgbClr val="222222"/>
                </a:solidFill>
                <a:latin typeface="Dosis Light" panose="02010803020202060003" pitchFamily="2" charset="77"/>
              </a:rPr>
              <a:t>to convey value associated with sponsored content </a:t>
            </a:r>
          </a:p>
        </p:txBody>
      </p:sp>
      <p:sp>
        <p:nvSpPr>
          <p:cNvPr id="8" name="Rectangle 7">
            <a:extLst>
              <a:ext uri="{FF2B5EF4-FFF2-40B4-BE49-F238E27FC236}">
                <a16:creationId xmlns="" xmlns:a16="http://schemas.microsoft.com/office/drawing/2014/main" id="{41417842-64DC-E84A-95E9-4DAA4E28F172}"/>
              </a:ext>
            </a:extLst>
          </p:cNvPr>
          <p:cNvSpPr/>
          <p:nvPr/>
        </p:nvSpPr>
        <p:spPr>
          <a:xfrm>
            <a:off x="6263008" y="2093976"/>
            <a:ext cx="4892356" cy="179222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22222"/>
              </a:solidFill>
              <a:latin typeface="Dosis" panose="02010503020202060003" pitchFamily="2" charset="77"/>
            </a:endParaRPr>
          </a:p>
          <a:p>
            <a:pPr algn="ctr"/>
            <a:endParaRPr lang="en-US" b="1" dirty="0">
              <a:solidFill>
                <a:srgbClr val="222222"/>
              </a:solidFill>
              <a:latin typeface="Dosis" panose="02010503020202060003" pitchFamily="2" charset="77"/>
            </a:endParaRPr>
          </a:p>
          <a:p>
            <a:pPr algn="ctr"/>
            <a:r>
              <a:rPr lang="en-US" b="1" dirty="0">
                <a:solidFill>
                  <a:srgbClr val="222222"/>
                </a:solidFill>
                <a:latin typeface="Dosis" panose="02010503020202060003" pitchFamily="2" charset="77"/>
              </a:rPr>
              <a:t>Influence measure – Esteem</a:t>
            </a:r>
          </a:p>
          <a:p>
            <a:pPr algn="ctr"/>
            <a:r>
              <a:rPr lang="en-US" dirty="0">
                <a:solidFill>
                  <a:srgbClr val="222222"/>
                </a:solidFill>
                <a:latin typeface="Dosis Light" panose="02010803020202060003" pitchFamily="2" charset="77"/>
              </a:rPr>
              <a:t>Esteem is not transmittable but used to measure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when content is coming from valued sources</a:t>
            </a:r>
          </a:p>
        </p:txBody>
      </p:sp>
      <p:sp>
        <p:nvSpPr>
          <p:cNvPr id="9" name="Content Placeholder 2">
            <a:extLst>
              <a:ext uri="{FF2B5EF4-FFF2-40B4-BE49-F238E27FC236}">
                <a16:creationId xmlns="" xmlns:a16="http://schemas.microsoft.com/office/drawing/2014/main" id="{96ACAB77-1F96-6447-8541-3B47C901C167}"/>
              </a:ext>
            </a:extLst>
          </p:cNvPr>
          <p:cNvSpPr txBox="1">
            <a:spLocks/>
          </p:cNvSpPr>
          <p:nvPr/>
        </p:nvSpPr>
        <p:spPr>
          <a:xfrm>
            <a:off x="1096964" y="4093782"/>
            <a:ext cx="10058400" cy="1958911"/>
          </a:xfrm>
          <a:prstGeom prst="rect">
            <a:avLst/>
          </a:prstGeom>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71488" indent="-471488">
              <a:buClr>
                <a:srgbClr val="CD1E48"/>
              </a:buClr>
              <a:buFont typeface="Courier New" panose="02070309020205020404" pitchFamily="49" charset="0"/>
              <a:buChar char="o"/>
            </a:pPr>
            <a:r>
              <a:rPr lang="en-US" sz="1800" dirty="0"/>
              <a:t>All on-chain content is given an index having a positive DAASL component and a positive Esteem component</a:t>
            </a:r>
          </a:p>
          <a:p>
            <a:pPr marL="471488" indent="-471488">
              <a:buClr>
                <a:srgbClr val="CD1E48"/>
              </a:buClr>
              <a:buFont typeface="Courier New" panose="02070309020205020404" pitchFamily="49" charset="0"/>
              <a:buChar char="o"/>
            </a:pPr>
            <a:r>
              <a:rPr lang="en-US" sz="1800" dirty="0"/>
              <a:t>Every dApp request for a "page" of content comes with identified "dApp shelf space" with abstract "locations" in the dApp "page" that are each given an index having a negative DAASL component and a negative Esteem component </a:t>
            </a:r>
          </a:p>
          <a:p>
            <a:pPr marL="471488" indent="-471488">
              <a:buClr>
                <a:srgbClr val="CD1E48"/>
              </a:buClr>
              <a:buFont typeface="Courier New" panose="02070309020205020404" pitchFamily="49" charset="0"/>
              <a:buChar char="o"/>
            </a:pPr>
            <a:r>
              <a:rPr lang="en-US" sz="1800" dirty="0"/>
              <a:t>Content is matched to locations by matching the indexes </a:t>
            </a:r>
          </a:p>
        </p:txBody>
      </p:sp>
      <p:pic>
        <p:nvPicPr>
          <p:cNvPr id="12" name="Graphic 11">
            <a:extLst>
              <a:ext uri="{FF2B5EF4-FFF2-40B4-BE49-F238E27FC236}">
                <a16:creationId xmlns="" xmlns:a16="http://schemas.microsoft.com/office/drawing/2014/main" id="{E06129EB-004A-F844-8CF8-9D5FA42CC2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8428230" y="2224500"/>
            <a:ext cx="561912" cy="561912"/>
          </a:xfrm>
          <a:prstGeom prst="rect">
            <a:avLst/>
          </a:prstGeom>
        </p:spPr>
      </p:pic>
      <p:pic>
        <p:nvPicPr>
          <p:cNvPr id="13" name="Graphic 12">
            <a:extLst>
              <a:ext uri="{FF2B5EF4-FFF2-40B4-BE49-F238E27FC236}">
                <a16:creationId xmlns="" xmlns:a16="http://schemas.microsoft.com/office/drawing/2014/main" id="{71A908CD-A29C-A642-9E30-495C80F4AD1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b="23044"/>
          <a:stretch/>
        </p:blipFill>
        <p:spPr>
          <a:xfrm>
            <a:off x="3266373" y="2224500"/>
            <a:ext cx="553538" cy="566928"/>
          </a:xfrm>
          <a:prstGeom prst="rect">
            <a:avLst/>
          </a:prstGeom>
        </p:spPr>
      </p:pic>
    </p:spTree>
    <p:extLst>
      <p:ext uri="{BB962C8B-B14F-4D97-AF65-F5344CB8AC3E}">
        <p14:creationId xmlns:p14="http://schemas.microsoft.com/office/powerpoint/2010/main" val="3520156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12" name="Footer Placeholder 7">
            <a:extLst>
              <a:ext uri="{FF2B5EF4-FFF2-40B4-BE49-F238E27FC236}">
                <a16:creationId xmlns=""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23</a:t>
            </a:fld>
            <a:endParaRPr lang="en-US" dirty="0">
              <a:solidFill>
                <a:srgbClr val="818181"/>
              </a:solidFill>
            </a:endParaRPr>
          </a:p>
        </p:txBody>
      </p:sp>
      <p:pic>
        <p:nvPicPr>
          <p:cNvPr id="17" name="Content Placeholder 16">
            <a:extLst>
              <a:ext uri="{FF2B5EF4-FFF2-40B4-BE49-F238E27FC236}">
                <a16:creationId xmlns=""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3" y="1374201"/>
            <a:ext cx="8508732" cy="4926397"/>
          </a:xfrm>
        </p:spPr>
      </p:pic>
    </p:spTree>
    <p:extLst>
      <p:ext uri="{BB962C8B-B14F-4D97-AF65-F5344CB8AC3E}">
        <p14:creationId xmlns:p14="http://schemas.microsoft.com/office/powerpoint/2010/main" val="3795822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12" name="Footer Placeholder 7">
            <a:extLst>
              <a:ext uri="{FF2B5EF4-FFF2-40B4-BE49-F238E27FC236}">
                <a16:creationId xmlns=""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24</a:t>
            </a:fld>
            <a:endParaRPr lang="en-US" dirty="0">
              <a:solidFill>
                <a:srgbClr val="818181"/>
              </a:solidFill>
            </a:endParaRPr>
          </a:p>
        </p:txBody>
      </p:sp>
      <p:pic>
        <p:nvPicPr>
          <p:cNvPr id="17" name="Content Placeholder 16">
            <a:extLst>
              <a:ext uri="{FF2B5EF4-FFF2-40B4-BE49-F238E27FC236}">
                <a16:creationId xmlns=""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3" y="1374201"/>
            <a:ext cx="8508732" cy="4926396"/>
          </a:xfrm>
        </p:spPr>
      </p:pic>
    </p:spTree>
    <p:extLst>
      <p:ext uri="{BB962C8B-B14F-4D97-AF65-F5344CB8AC3E}">
        <p14:creationId xmlns:p14="http://schemas.microsoft.com/office/powerpoint/2010/main" val="179452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12" name="Footer Placeholder 7">
            <a:extLst>
              <a:ext uri="{FF2B5EF4-FFF2-40B4-BE49-F238E27FC236}">
                <a16:creationId xmlns=""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25</a:t>
            </a:fld>
            <a:endParaRPr lang="en-US" dirty="0">
              <a:solidFill>
                <a:srgbClr val="818181"/>
              </a:solidFill>
            </a:endParaRPr>
          </a:p>
        </p:txBody>
      </p:sp>
      <p:pic>
        <p:nvPicPr>
          <p:cNvPr id="17" name="Content Placeholder 16">
            <a:extLst>
              <a:ext uri="{FF2B5EF4-FFF2-40B4-BE49-F238E27FC236}">
                <a16:creationId xmlns=""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71875" y="1321947"/>
            <a:ext cx="9118090" cy="4669550"/>
          </a:xfrm>
        </p:spPr>
      </p:pic>
    </p:spTree>
    <p:extLst>
      <p:ext uri="{BB962C8B-B14F-4D97-AF65-F5344CB8AC3E}">
        <p14:creationId xmlns:p14="http://schemas.microsoft.com/office/powerpoint/2010/main" val="2859725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12" name="Footer Placeholder 7">
            <a:extLst>
              <a:ext uri="{FF2B5EF4-FFF2-40B4-BE49-F238E27FC236}">
                <a16:creationId xmlns=""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26</a:t>
            </a:fld>
            <a:endParaRPr lang="en-US" dirty="0">
              <a:solidFill>
                <a:srgbClr val="818181"/>
              </a:solidFill>
            </a:endParaRPr>
          </a:p>
        </p:txBody>
      </p:sp>
      <p:pic>
        <p:nvPicPr>
          <p:cNvPr id="17" name="Content Placeholder 16">
            <a:extLst>
              <a:ext uri="{FF2B5EF4-FFF2-40B4-BE49-F238E27FC236}">
                <a16:creationId xmlns=""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4" y="1374201"/>
            <a:ext cx="8508730" cy="4926395"/>
          </a:xfrm>
        </p:spPr>
      </p:pic>
    </p:spTree>
    <p:extLst>
      <p:ext uri="{BB962C8B-B14F-4D97-AF65-F5344CB8AC3E}">
        <p14:creationId xmlns:p14="http://schemas.microsoft.com/office/powerpoint/2010/main" val="2391032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12" name="Footer Placeholder 7">
            <a:extLst>
              <a:ext uri="{FF2B5EF4-FFF2-40B4-BE49-F238E27FC236}">
                <a16:creationId xmlns=""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27</a:t>
            </a:fld>
            <a:endParaRPr lang="en-US" dirty="0">
              <a:solidFill>
                <a:srgbClr val="818181"/>
              </a:solidFill>
            </a:endParaRPr>
          </a:p>
        </p:txBody>
      </p:sp>
      <p:pic>
        <p:nvPicPr>
          <p:cNvPr id="17" name="Content Placeholder 16">
            <a:extLst>
              <a:ext uri="{FF2B5EF4-FFF2-40B4-BE49-F238E27FC236}">
                <a16:creationId xmlns=""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4" y="1374201"/>
            <a:ext cx="8508729" cy="4926395"/>
          </a:xfrm>
          <a:solidFill>
            <a:schemeClr val="bg1"/>
          </a:solidFill>
        </p:spPr>
      </p:pic>
      <p:sp>
        <p:nvSpPr>
          <p:cNvPr id="3" name="Rectangle 2">
            <a:extLst>
              <a:ext uri="{FF2B5EF4-FFF2-40B4-BE49-F238E27FC236}">
                <a16:creationId xmlns="" xmlns:a16="http://schemas.microsoft.com/office/drawing/2014/main" id="{096F5F79-06F6-1043-9A64-9DA755B8A368}"/>
              </a:ext>
            </a:extLst>
          </p:cNvPr>
          <p:cNvSpPr/>
          <p:nvPr/>
        </p:nvSpPr>
        <p:spPr>
          <a:xfrm>
            <a:off x="5225143" y="2464526"/>
            <a:ext cx="539931"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 xmlns:a16="http://schemas.microsoft.com/office/drawing/2014/main" id="{5637285A-021E-4F42-8C99-82C14D4C8ADD}"/>
              </a:ext>
            </a:extLst>
          </p:cNvPr>
          <p:cNvSpPr txBox="1"/>
          <p:nvPr/>
        </p:nvSpPr>
        <p:spPr>
          <a:xfrm>
            <a:off x="5203376" y="2429690"/>
            <a:ext cx="1053737" cy="307777"/>
          </a:xfrm>
          <a:prstGeom prst="rect">
            <a:avLst/>
          </a:prstGeom>
          <a:noFill/>
        </p:spPr>
        <p:txBody>
          <a:bodyPr wrap="square" rtlCol="0">
            <a:spAutoFit/>
          </a:bodyPr>
          <a:lstStyle/>
          <a:p>
            <a:r>
              <a:rPr lang="en-US" sz="1400" dirty="0"/>
              <a:t>DAASL</a:t>
            </a:r>
          </a:p>
        </p:txBody>
      </p:sp>
      <p:sp>
        <p:nvSpPr>
          <p:cNvPr id="5" name="Rectangle 4">
            <a:extLst>
              <a:ext uri="{FF2B5EF4-FFF2-40B4-BE49-F238E27FC236}">
                <a16:creationId xmlns="" xmlns:a16="http://schemas.microsoft.com/office/drawing/2014/main" id="{AF5F86F0-C04A-1B47-9E8B-1D2F152412B9}"/>
              </a:ext>
            </a:extLst>
          </p:cNvPr>
          <p:cNvSpPr/>
          <p:nvPr/>
        </p:nvSpPr>
        <p:spPr>
          <a:xfrm>
            <a:off x="5007429" y="4432663"/>
            <a:ext cx="487679" cy="156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4E40BFC6-BD40-A447-A0FF-742B8EC15F95}"/>
              </a:ext>
            </a:extLst>
          </p:cNvPr>
          <p:cNvSpPr txBox="1"/>
          <p:nvPr/>
        </p:nvSpPr>
        <p:spPr>
          <a:xfrm>
            <a:off x="4915993" y="4362993"/>
            <a:ext cx="1053737" cy="292388"/>
          </a:xfrm>
          <a:prstGeom prst="rect">
            <a:avLst/>
          </a:prstGeom>
          <a:noFill/>
        </p:spPr>
        <p:txBody>
          <a:bodyPr wrap="square" rtlCol="0">
            <a:spAutoFit/>
          </a:bodyPr>
          <a:lstStyle/>
          <a:p>
            <a:r>
              <a:rPr lang="en-US" sz="1300" dirty="0"/>
              <a:t>DAASL</a:t>
            </a:r>
          </a:p>
        </p:txBody>
      </p:sp>
    </p:spTree>
    <p:extLst>
      <p:ext uri="{BB962C8B-B14F-4D97-AF65-F5344CB8AC3E}">
        <p14:creationId xmlns:p14="http://schemas.microsoft.com/office/powerpoint/2010/main" val="285084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3" y="1433513"/>
            <a:ext cx="5103539"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700" dirty="0"/>
              <a:t>Web 2.0 also showed us that while 140 characters is useless as a single data point a stream of millions of these can be data-mined to yield incredibly valuable trends.</a:t>
            </a:r>
          </a:p>
          <a:p>
            <a:pPr marL="471488" indent="-471488">
              <a:buClr>
                <a:srgbClr val="CD1E48"/>
              </a:buClr>
              <a:buFont typeface="Courier New" panose="02070309020205020404" pitchFamily="49" charset="0"/>
              <a:buChar char="o"/>
            </a:pPr>
            <a:r>
              <a:rPr lang="en-US" sz="1700" dirty="0"/>
              <a:t>Blockchain collects streams of transactional data, the mining of which has not even begun to </a:t>
            </a:r>
            <a:br>
              <a:rPr lang="en-US" sz="1700" dirty="0"/>
            </a:br>
            <a:r>
              <a:rPr lang="en-US" sz="1700" dirty="0"/>
              <a:t>be explored.</a:t>
            </a:r>
          </a:p>
          <a:p>
            <a:pPr marL="471488" indent="-471488">
              <a:buClr>
                <a:srgbClr val="CD1E48"/>
              </a:buClr>
              <a:buFont typeface="Courier New" panose="02070309020205020404" pitchFamily="49" charset="0"/>
              <a:buChar char="o"/>
            </a:pPr>
            <a:r>
              <a:rPr lang="en-US" sz="1700" dirty="0"/>
              <a:t>Once data is stored on chain and all click-to-play events become transactions recorded on chain then predictive analytics have an entirely new kind of data to mine.</a:t>
            </a:r>
          </a:p>
          <a:p>
            <a:pPr marL="471488" indent="-471488">
              <a:buClr>
                <a:srgbClr val="CD1E48"/>
              </a:buClr>
              <a:buFont typeface="Courier New" panose="02070309020205020404" pitchFamily="49" charset="0"/>
              <a:buChar char="o"/>
            </a:pPr>
            <a:r>
              <a:rPr lang="en-US" sz="1700" dirty="0"/>
              <a:t>Beyond that, analysis of smart contracts provides provides an even deeper and richer vein to mine.</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28</a:t>
            </a:fld>
            <a:endParaRPr lang="en-US" dirty="0">
              <a:solidFill>
                <a:srgbClr val="818181"/>
              </a:solidFill>
            </a:endParaRPr>
          </a:p>
        </p:txBody>
      </p:sp>
      <p:pic>
        <p:nvPicPr>
          <p:cNvPr id="8" name="Picture 7">
            <a:extLst>
              <a:ext uri="{FF2B5EF4-FFF2-40B4-BE49-F238E27FC236}">
                <a16:creationId xmlns="" xmlns:a16="http://schemas.microsoft.com/office/drawing/2014/main"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 xmlns:a16="http://schemas.microsoft.com/office/drawing/2014/main"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spTree>
    <p:extLst>
      <p:ext uri="{BB962C8B-B14F-4D97-AF65-F5344CB8AC3E}">
        <p14:creationId xmlns:p14="http://schemas.microsoft.com/office/powerpoint/2010/main" val="3307536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4850990"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800" dirty="0"/>
              <a:t>It’s not only that DAASL has access to new data streams. It also has access to new data mining techniques..</a:t>
            </a:r>
          </a:p>
          <a:p>
            <a:pPr marL="471488" indent="-471488">
              <a:buClr>
                <a:srgbClr val="CD1E48"/>
              </a:buClr>
              <a:buFont typeface="Courier New" panose="02070309020205020404" pitchFamily="49" charset="0"/>
              <a:buChar char="o"/>
            </a:pPr>
            <a:r>
              <a:rPr lang="en-US" sz="1800" dirty="0"/>
              <a:t>Because click-to-play becomes transactional and coupled with smart contracts DAASL analytics has access to causal information and can thus use the techniques developed by Pearl and others to answer entirely new classes of questions. </a:t>
            </a:r>
          </a:p>
          <a:p>
            <a:pPr marL="471488" indent="-471488">
              <a:buClr>
                <a:srgbClr val="CD1E48"/>
              </a:buClr>
              <a:buFont typeface="Courier New" panose="02070309020205020404" pitchFamily="49" charset="0"/>
              <a:buChar char="o"/>
            </a:pPr>
            <a:r>
              <a:rPr lang="en-US" sz="1800" dirty="0"/>
              <a:t>This allows sponsors to probe intervention strategies and counterfactuals (what ifs).</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29</a:t>
            </a:fld>
            <a:endParaRPr lang="en-US" dirty="0">
              <a:solidFill>
                <a:srgbClr val="818181"/>
              </a:solidFill>
            </a:endParaRPr>
          </a:p>
        </p:txBody>
      </p:sp>
      <p:pic>
        <p:nvPicPr>
          <p:cNvPr id="8" name="Picture 7">
            <a:extLst>
              <a:ext uri="{FF2B5EF4-FFF2-40B4-BE49-F238E27FC236}">
                <a16:creationId xmlns="" xmlns:a16="http://schemas.microsoft.com/office/drawing/2014/main"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 xmlns:a16="http://schemas.microsoft.com/office/drawing/2014/main"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spTree>
    <p:extLst>
      <p:ext uri="{BB962C8B-B14F-4D97-AF65-F5344CB8AC3E}">
        <p14:creationId xmlns:p14="http://schemas.microsoft.com/office/powerpoint/2010/main" val="267715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a:t>
            </a:fld>
            <a:endParaRPr lang="en-US" dirty="0">
              <a:solidFill>
                <a:srgbClr val="818181"/>
              </a:solidFill>
            </a:endParaRPr>
          </a:p>
        </p:txBody>
      </p:sp>
      <p:sp>
        <p:nvSpPr>
          <p:cNvPr id="13" name="Title 1">
            <a:extLst>
              <a:ext uri="{FF2B5EF4-FFF2-40B4-BE49-F238E27FC236}">
                <a16:creationId xmlns="" xmlns:a16="http://schemas.microsoft.com/office/drawing/2014/main"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 xmlns:a16="http://schemas.microsoft.com/office/drawing/2014/main" id="{2867BB6A-B6B2-2A4B-9D11-666B7F123D20}"/>
              </a:ext>
            </a:extLst>
          </p:cNvPr>
          <p:cNvSpPr>
            <a:spLocks noGrp="1"/>
          </p:cNvSpPr>
          <p:nvPr>
            <p:ph idx="1"/>
          </p:nvPr>
        </p:nvSpPr>
        <p:spPr>
          <a:xfrm>
            <a:off x="1097279" y="1433495"/>
            <a:ext cx="10162903" cy="3760891"/>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is a separate organization to the </a:t>
            </a:r>
            <a:r>
              <a:rPr lang="en-US" sz="2400" b="1" dirty="0" err="1">
                <a:latin typeface="Dosis" panose="02010503020202060003" pitchFamily="2" charset="77"/>
              </a:rPr>
              <a:t>RChain.coop</a:t>
            </a:r>
            <a:r>
              <a:rPr lang="en-US" sz="2400" b="1" dirty="0">
                <a:latin typeface="Dosis" panose="02010503020202060003" pitchFamily="2" charset="77"/>
              </a:rPr>
              <a:t> in which DAASL owns 15M shares in itself and RChain owns the remaining 10M shares</a:t>
            </a:r>
          </a:p>
          <a:p>
            <a:pPr marL="471488" indent="-471488">
              <a:spcBef>
                <a:spcPts val="600"/>
              </a:spcBef>
              <a:buClr>
                <a:srgbClr val="CD1E48"/>
              </a:buClr>
              <a:buFont typeface="Courier New" panose="02070309020205020404" pitchFamily="49" charset="0"/>
              <a:buChar char="o"/>
            </a:pPr>
            <a:r>
              <a:rPr lang="en-US" sz="1800" dirty="0"/>
              <a:t>The total DAASL tokens minted by DAASL is 1 billion of which RChain has 500M and DAASL has 500M tokens.</a:t>
            </a:r>
          </a:p>
          <a:p>
            <a:pPr marL="471488" indent="-471488">
              <a:spcBef>
                <a:spcPts val="600"/>
              </a:spcBef>
              <a:buClr>
                <a:srgbClr val="CD1E48"/>
              </a:buClr>
              <a:buFont typeface="Courier New" panose="02070309020205020404" pitchFamily="49" charset="0"/>
              <a:buChar char="o"/>
            </a:pPr>
            <a:r>
              <a:rPr lang="en-US" sz="1800" dirty="0"/>
              <a:t>The investment sought is for $10M over a period of 2 years in exchange for 20% of the equity valuing DAASL at </a:t>
            </a:r>
            <a:r>
              <a:rPr lang="en-US" sz="1800" dirty="0" smtClean="0"/>
              <a:t>$50M pre investment and $60M post investment and a DAASL token price of $0.06.</a:t>
            </a:r>
            <a:endParaRPr lang="en-US" sz="1800" dirty="0"/>
          </a:p>
          <a:p>
            <a:pPr marL="471488" indent="-471488">
              <a:spcBef>
                <a:spcPts val="600"/>
              </a:spcBef>
              <a:buClr>
                <a:srgbClr val="CD1E48"/>
              </a:buClr>
              <a:buFont typeface="Courier New" panose="02070309020205020404" pitchFamily="49" charset="0"/>
              <a:buChar char="o"/>
            </a:pPr>
            <a:r>
              <a:rPr lang="en-US" sz="1800" dirty="0"/>
              <a:t>For every $1 raised 50c goes to RChain in exchange for DAASL tokens at an agreed price, thus  the remaining $5M is used to fund the DAASL to cashflow breakeven.</a:t>
            </a:r>
          </a:p>
          <a:p>
            <a:pPr marL="471488" indent="-471488">
              <a:spcBef>
                <a:spcPts val="600"/>
              </a:spcBef>
              <a:buClr>
                <a:srgbClr val="CD1E48"/>
              </a:buClr>
              <a:buFont typeface="Courier New" panose="02070309020205020404" pitchFamily="49" charset="0"/>
              <a:buChar char="o"/>
            </a:pPr>
            <a:r>
              <a:rPr lang="en-US" sz="1800" dirty="0"/>
              <a:t>The opportunity can be taken by a single investor or many investors in blocks of$100K as long as the investor is a member of the </a:t>
            </a:r>
            <a:r>
              <a:rPr lang="en-US" sz="1800" dirty="0" err="1"/>
              <a:t>RChain.coop</a:t>
            </a:r>
            <a:r>
              <a:rPr lang="en-US" sz="1800" dirty="0"/>
              <a:t> (which is a minimal annual fee).</a:t>
            </a:r>
          </a:p>
        </p:txBody>
      </p:sp>
    </p:spTree>
    <p:extLst>
      <p:ext uri="{BB962C8B-B14F-4D97-AF65-F5344CB8AC3E}">
        <p14:creationId xmlns:p14="http://schemas.microsoft.com/office/powerpoint/2010/main" val="1440819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4850990"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800" dirty="0"/>
              <a:t>Sponsors will pay a premium for predictive analytics that oﬀer insights using this new data.</a:t>
            </a:r>
          </a:p>
          <a:p>
            <a:pPr marL="471488" indent="-471488">
              <a:buClr>
                <a:srgbClr val="CD1E48"/>
              </a:buClr>
              <a:buFont typeface="Courier New" panose="02070309020205020404" pitchFamily="49" charset="0"/>
              <a:buChar char="o"/>
            </a:pPr>
            <a:r>
              <a:rPr lang="en-US" sz="1800" dirty="0"/>
              <a:t>Recursively, in DAASL these analytics become </a:t>
            </a:r>
            <a:br>
              <a:rPr lang="en-US" sz="1800" dirty="0"/>
            </a:br>
            <a:r>
              <a:rPr lang="en-US" sz="1800" dirty="0"/>
              <a:t>smart contracts.</a:t>
            </a:r>
          </a:p>
          <a:p>
            <a:pPr marL="471488" indent="-471488">
              <a:buClr>
                <a:srgbClr val="CD1E48"/>
              </a:buClr>
              <a:buFont typeface="Courier New" panose="02070309020205020404" pitchFamily="49" charset="0"/>
              <a:buChar char="o"/>
            </a:pPr>
            <a:r>
              <a:rPr lang="en-US" sz="1800" dirty="0"/>
              <a:t>These new forms of predictive analytic smart contracts are paid for in DAASL.</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30</a:t>
            </a:fld>
            <a:endParaRPr lang="en-US" dirty="0">
              <a:solidFill>
                <a:srgbClr val="818181"/>
              </a:solidFill>
            </a:endParaRPr>
          </a:p>
        </p:txBody>
      </p:sp>
      <p:pic>
        <p:nvPicPr>
          <p:cNvPr id="8" name="Picture 7">
            <a:extLst>
              <a:ext uri="{FF2B5EF4-FFF2-40B4-BE49-F238E27FC236}">
                <a16:creationId xmlns="" xmlns:a16="http://schemas.microsoft.com/office/drawing/2014/main"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 xmlns:a16="http://schemas.microsoft.com/office/drawing/2014/main"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pic>
        <p:nvPicPr>
          <p:cNvPr id="10" name="Picture 9">
            <a:extLst>
              <a:ext uri="{FF2B5EF4-FFF2-40B4-BE49-F238E27FC236}">
                <a16:creationId xmlns="" xmlns:a16="http://schemas.microsoft.com/office/drawing/2014/main" id="{0F684426-71A0-8845-9FD9-48EE9BC16CB6}"/>
              </a:ext>
            </a:extLst>
          </p:cNvPr>
          <p:cNvPicPr>
            <a:picLocks noChangeAspect="1"/>
          </p:cNvPicPr>
          <p:nvPr/>
        </p:nvPicPr>
        <p:blipFill>
          <a:blip r:embed="rId5"/>
          <a:stretch>
            <a:fillRect/>
          </a:stretch>
        </p:blipFill>
        <p:spPr>
          <a:xfrm>
            <a:off x="7657961" y="4766040"/>
            <a:ext cx="1036636" cy="1121606"/>
          </a:xfrm>
          <a:prstGeom prst="rect">
            <a:avLst/>
          </a:prstGeom>
        </p:spPr>
      </p:pic>
      <p:pic>
        <p:nvPicPr>
          <p:cNvPr id="12" name="Graphic 11">
            <a:extLst>
              <a:ext uri="{FF2B5EF4-FFF2-40B4-BE49-F238E27FC236}">
                <a16:creationId xmlns="" xmlns:a16="http://schemas.microsoft.com/office/drawing/2014/main" id="{8287EAF4-0707-C047-9C4E-8875A67AEA0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23044"/>
          <a:stretch/>
        </p:blipFill>
        <p:spPr>
          <a:xfrm>
            <a:off x="1096964" y="4756047"/>
            <a:ext cx="553538" cy="566928"/>
          </a:xfrm>
          <a:prstGeom prst="rect">
            <a:avLst/>
          </a:prstGeom>
        </p:spPr>
      </p:pic>
    </p:spTree>
    <p:extLst>
      <p:ext uri="{BB962C8B-B14F-4D97-AF65-F5344CB8AC3E}">
        <p14:creationId xmlns:p14="http://schemas.microsoft.com/office/powerpoint/2010/main" val="2491259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31</a:t>
            </a:fld>
            <a:endParaRPr lang="en-US" dirty="0">
              <a:solidFill>
                <a:srgbClr val="818181"/>
              </a:solidFill>
            </a:endParaRPr>
          </a:p>
        </p:txBody>
      </p:sp>
      <p:sp>
        <p:nvSpPr>
          <p:cNvPr id="9" name="Rectangle 8">
            <a:extLst>
              <a:ext uri="{FF2B5EF4-FFF2-40B4-BE49-F238E27FC236}">
                <a16:creationId xmlns="" xmlns:a16="http://schemas.microsoft.com/office/drawing/2014/main" id="{43B48C76-437A-BC4C-8FE7-5029F4CE5115}"/>
              </a:ext>
            </a:extLst>
          </p:cNvPr>
          <p:cNvSpPr/>
          <p:nvPr/>
        </p:nvSpPr>
        <p:spPr>
          <a:xfrm>
            <a:off x="1096964"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DAASL also acts as an arbitrage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mechanism amongst the platform tokens</a:t>
            </a:r>
          </a:p>
        </p:txBody>
      </p:sp>
      <p:sp>
        <p:nvSpPr>
          <p:cNvPr id="11" name="Rectangle 10">
            <a:extLst>
              <a:ext uri="{FF2B5EF4-FFF2-40B4-BE49-F238E27FC236}">
                <a16:creationId xmlns="" xmlns:a16="http://schemas.microsoft.com/office/drawing/2014/main" id="{EF132E83-3B16-A248-87EC-068CDC4F4AF1}"/>
              </a:ext>
            </a:extLst>
          </p:cNvPr>
          <p:cNvSpPr/>
          <p:nvPr/>
        </p:nvSpPr>
        <p:spPr>
          <a:xfrm>
            <a:off x="4506410"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On the backend dApp transactions must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be paid for in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platform tokens.</a:t>
            </a:r>
          </a:p>
        </p:txBody>
      </p:sp>
      <p:sp>
        <p:nvSpPr>
          <p:cNvPr id="13" name="Rectangle 12">
            <a:extLst>
              <a:ext uri="{FF2B5EF4-FFF2-40B4-BE49-F238E27FC236}">
                <a16:creationId xmlns="" xmlns:a16="http://schemas.microsoft.com/office/drawing/2014/main" id="{BBC15B8E-12B1-8F4F-B90A-18E71B0CCD38}"/>
              </a:ext>
            </a:extLst>
          </p:cNvPr>
          <p:cNvSpPr/>
          <p:nvPr/>
        </p:nvSpPr>
        <p:spPr>
          <a:xfrm>
            <a:off x="7926266"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For example,</a:t>
            </a:r>
          </a:p>
          <a:p>
            <a:pPr algn="ctr"/>
            <a:r>
              <a:rPr lang="en-US" dirty="0">
                <a:solidFill>
                  <a:srgbClr val="222222"/>
                </a:solidFill>
                <a:latin typeface="Dosis Light" panose="02010803020202060003" pitchFamily="2" charset="77"/>
              </a:rPr>
              <a:t>Specifically, each dApp needs platform tokens to run platform transactions but they pay DAASL to manage the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token supply </a:t>
            </a:r>
          </a:p>
        </p:txBody>
      </p:sp>
      <p:pic>
        <p:nvPicPr>
          <p:cNvPr id="7" name="Graphic 6" descr="Coins">
            <a:extLst>
              <a:ext uri="{FF2B5EF4-FFF2-40B4-BE49-F238E27FC236}">
                <a16:creationId xmlns="" xmlns:a16="http://schemas.microsoft.com/office/drawing/2014/main" id="{2CDD8D48-88A7-2E48-8433-3325CD890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675476" y="2566037"/>
            <a:ext cx="533400" cy="533400"/>
          </a:xfrm>
          <a:prstGeom prst="rect">
            <a:avLst/>
          </a:prstGeom>
        </p:spPr>
      </p:pic>
      <p:pic>
        <p:nvPicPr>
          <p:cNvPr id="12" name="Graphic 11" descr="Piggy Bank">
            <a:extLst>
              <a:ext uri="{FF2B5EF4-FFF2-40B4-BE49-F238E27FC236}">
                <a16:creationId xmlns="" xmlns:a16="http://schemas.microsoft.com/office/drawing/2014/main" id="{39F8F6CF-8664-014F-B81A-68864E6988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098839" y="2566037"/>
            <a:ext cx="616100" cy="616100"/>
          </a:xfrm>
          <a:prstGeom prst="rect">
            <a:avLst/>
          </a:prstGeom>
        </p:spPr>
      </p:pic>
      <p:pic>
        <p:nvPicPr>
          <p:cNvPr id="14" name="Graphic 13">
            <a:extLst>
              <a:ext uri="{FF2B5EF4-FFF2-40B4-BE49-F238E27FC236}">
                <a16:creationId xmlns="" xmlns:a16="http://schemas.microsoft.com/office/drawing/2014/main" id="{5199BAD5-7E58-5C46-86A2-9D86C7F1D8D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b="23044"/>
          <a:stretch/>
        </p:blipFill>
        <p:spPr>
          <a:xfrm>
            <a:off x="2271716" y="2622425"/>
            <a:ext cx="410690" cy="420624"/>
          </a:xfrm>
          <a:prstGeom prst="rect">
            <a:avLst/>
          </a:prstGeom>
        </p:spPr>
      </p:pic>
    </p:spTree>
    <p:extLst>
      <p:ext uri="{BB962C8B-B14F-4D97-AF65-F5344CB8AC3E}">
        <p14:creationId xmlns:p14="http://schemas.microsoft.com/office/powerpoint/2010/main" val="3828059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Summary</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5527356" cy="4640716"/>
          </a:xfrm>
        </p:spPr>
        <p:txBody>
          <a:bodyPr>
            <a:noAutofit/>
          </a:bodyPr>
          <a:lstStyle/>
          <a:p>
            <a:pPr marL="471488" indent="-471488">
              <a:buClr>
                <a:srgbClr val="CD1E48"/>
              </a:buClr>
              <a:buFont typeface="Courier New" panose="02070309020205020404" pitchFamily="49" charset="0"/>
              <a:buChar char="o"/>
            </a:pPr>
            <a:r>
              <a:rPr lang="en-US" sz="1800" dirty="0"/>
              <a:t>We are offering an opportunity to invest in a for profit organization that provides both a sponsored content framework for empowered advertising ( called Rad-</a:t>
            </a:r>
            <a:r>
              <a:rPr lang="en-US" sz="1800" dirty="0" err="1"/>
              <a:t>vertising</a:t>
            </a:r>
            <a:r>
              <a:rPr lang="en-US" sz="1800" dirty="0"/>
              <a:t>) that executes on RChain's blockchain able to deliver trusted sponsored content to any dApp on any blockchain to internet scale and ensures those dApps keep running. </a:t>
            </a:r>
          </a:p>
          <a:p>
            <a:pPr marL="471488" indent="-471488">
              <a:buClr>
                <a:srgbClr val="CD1E48"/>
              </a:buClr>
              <a:buFont typeface="Courier New" panose="02070309020205020404" pitchFamily="49" charset="0"/>
              <a:buChar char="o"/>
            </a:pPr>
            <a:r>
              <a:rPr lang="en-US" sz="1800" dirty="0"/>
              <a:t>We are offering a sustainable return on an investment of </a:t>
            </a:r>
            <a:r>
              <a:rPr lang="en-US" sz="1800" dirty="0" smtClean="0"/>
              <a:t>up to $10M for a 20% stake in DAASL.</a:t>
            </a:r>
            <a:endParaRPr lang="en-US" sz="1800" dirty="0"/>
          </a:p>
          <a:p>
            <a:pPr marL="471488" indent="-471488">
              <a:buClr>
                <a:srgbClr val="CD1E48"/>
              </a:buClr>
              <a:buFont typeface="Courier New" panose="02070309020205020404" pitchFamily="49" charset="0"/>
              <a:buChar char="o"/>
            </a:pPr>
            <a:r>
              <a:rPr lang="en-US" sz="1800" dirty="0"/>
              <a:t>Alternatively we are offering a purchase of </a:t>
            </a:r>
            <a:r>
              <a:rPr lang="en-US" sz="1800" dirty="0" smtClean="0"/>
              <a:t>the utility DAASL tokens </a:t>
            </a:r>
            <a:r>
              <a:rPr lang="en-US" sz="1800" dirty="0"/>
              <a:t>or a combination of both such that the </a:t>
            </a:r>
            <a:r>
              <a:rPr lang="en-US" sz="1800" dirty="0" smtClean="0"/>
              <a:t>DAASL tokens </a:t>
            </a:r>
            <a:r>
              <a:rPr lang="en-US" sz="1800" dirty="0"/>
              <a:t>represent smart money for sponsored content campaigns.</a:t>
            </a:r>
          </a:p>
          <a:p>
            <a:pPr marL="471488" indent="-471488">
              <a:buNone/>
            </a:pPr>
            <a:endParaRPr lang="en-US" sz="1800" dirty="0"/>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32</a:t>
            </a:fld>
            <a:endParaRPr lang="en-US" dirty="0">
              <a:solidFill>
                <a:srgbClr val="818181"/>
              </a:solidFill>
            </a:endParaRPr>
          </a:p>
        </p:txBody>
      </p:sp>
      <p:pic>
        <p:nvPicPr>
          <p:cNvPr id="8" name="Picture 7">
            <a:extLst>
              <a:ext uri="{FF2B5EF4-FFF2-40B4-BE49-F238E27FC236}">
                <a16:creationId xmlns="" xmlns:a16="http://schemas.microsoft.com/office/drawing/2014/main"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 xmlns:a16="http://schemas.microsoft.com/office/drawing/2014/main"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4022324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3F5C3B-B8FD-D848-B7B2-696FEE1006B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22402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4</a:t>
            </a:fld>
            <a:endParaRPr lang="en-US" dirty="0">
              <a:solidFill>
                <a:srgbClr val="818181"/>
              </a:solidFill>
            </a:endParaRPr>
          </a:p>
        </p:txBody>
      </p:sp>
      <p:sp>
        <p:nvSpPr>
          <p:cNvPr id="13" name="Title 1">
            <a:extLst>
              <a:ext uri="{FF2B5EF4-FFF2-40B4-BE49-F238E27FC236}">
                <a16:creationId xmlns="" xmlns:a16="http://schemas.microsoft.com/office/drawing/2014/main"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 xmlns:a16="http://schemas.microsoft.com/office/drawing/2014/main" id="{2867BB6A-B6B2-2A4B-9D11-666B7F123D20}"/>
              </a:ext>
            </a:extLst>
          </p:cNvPr>
          <p:cNvSpPr>
            <a:spLocks noGrp="1"/>
          </p:cNvSpPr>
          <p:nvPr>
            <p:ph idx="1"/>
          </p:nvPr>
        </p:nvSpPr>
        <p:spPr>
          <a:xfrm>
            <a:off x="1097279" y="1433495"/>
            <a:ext cx="9631681" cy="2346025"/>
          </a:xfrm>
        </p:spPr>
        <p:txBody>
          <a:bodyPr>
            <a:noAutofit/>
          </a:bodyPr>
          <a:lstStyle/>
          <a:p>
            <a:pPr marL="0" indent="0">
              <a:buClr>
                <a:srgbClr val="CD1E48"/>
              </a:buClr>
              <a:buNone/>
            </a:pPr>
            <a:r>
              <a:rPr lang="en-US" sz="2400" b="1" dirty="0">
                <a:latin typeface="Dosis" panose="02010503020202060003" pitchFamily="2" charset="77"/>
              </a:rPr>
              <a:t>Decentralized sponsored content </a:t>
            </a:r>
            <a:endParaRPr lang="en-US" sz="1800" dirty="0"/>
          </a:p>
          <a:p>
            <a:pPr marL="471488" indent="-471488">
              <a:spcBef>
                <a:spcPts val="600"/>
              </a:spcBef>
              <a:buClr>
                <a:srgbClr val="CD1E48"/>
              </a:buClr>
              <a:buFont typeface="Courier New" panose="02070309020205020404" pitchFamily="49" charset="0"/>
              <a:buChar char="o"/>
            </a:pPr>
            <a:r>
              <a:rPr lang="en-US" sz="1800" dirty="0"/>
              <a:t>A globally scalable sponsored content framework for empowered advertising (called Rad-</a:t>
            </a:r>
            <a:r>
              <a:rPr lang="en-US" sz="1800" dirty="0" err="1"/>
              <a:t>vertising</a:t>
            </a:r>
            <a:r>
              <a:rPr lang="en-US" sz="1800" dirty="0"/>
              <a:t>) that executes on RChain’s blockchain able to deliver trusted sponsored content</a:t>
            </a:r>
          </a:p>
          <a:p>
            <a:pPr marL="471488" indent="-471488">
              <a:spcBef>
                <a:spcPts val="600"/>
              </a:spcBef>
              <a:buClr>
                <a:srgbClr val="CD1E48"/>
              </a:buClr>
              <a:buFont typeface="Courier New" panose="02070309020205020404" pitchFamily="49" charset="0"/>
              <a:buChar char="o"/>
            </a:pPr>
            <a:r>
              <a:rPr lang="en-US" sz="1800" dirty="0"/>
              <a:t>Unifying API to enable any DApp on any platform to leverage sponsored content</a:t>
            </a:r>
          </a:p>
          <a:p>
            <a:pPr marL="471488" indent="-471488">
              <a:spcBef>
                <a:spcPts val="600"/>
              </a:spcBef>
              <a:buClr>
                <a:srgbClr val="CD1E48"/>
              </a:buClr>
              <a:buFont typeface="Courier New" panose="02070309020205020404" pitchFamily="49" charset="0"/>
              <a:buChar char="o"/>
            </a:pPr>
            <a:r>
              <a:rPr lang="en-US" sz="1800" dirty="0" err="1"/>
              <a:t>RAd</a:t>
            </a:r>
            <a:r>
              <a:rPr lang="en-US" sz="1800" dirty="0"/>
              <a:t> will return value to the content viewer shared with the DApp provider</a:t>
            </a:r>
          </a:p>
        </p:txBody>
      </p:sp>
      <p:pic>
        <p:nvPicPr>
          <p:cNvPr id="7" name="Picture 6" descr="Chart, line chart&#10;&#10;Description automatically generated">
            <a:extLst>
              <a:ext uri="{FF2B5EF4-FFF2-40B4-BE49-F238E27FC236}">
                <a16:creationId xmlns="" xmlns:a16="http://schemas.microsoft.com/office/drawing/2014/main" id="{FC8466E4-A9AC-3A40-A8AA-7240EAAB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575" y="4168123"/>
            <a:ext cx="2899903" cy="1583599"/>
          </a:xfrm>
          <a:prstGeom prst="rect">
            <a:avLst/>
          </a:prstGeom>
          <a:ln w="6350">
            <a:solidFill>
              <a:srgbClr val="818181"/>
            </a:solidFill>
          </a:ln>
        </p:spPr>
      </p:pic>
      <p:pic>
        <p:nvPicPr>
          <p:cNvPr id="8" name="Picture 7">
            <a:extLst>
              <a:ext uri="{FF2B5EF4-FFF2-40B4-BE49-F238E27FC236}">
                <a16:creationId xmlns="" xmlns:a16="http://schemas.microsoft.com/office/drawing/2014/main" id="{6A1B63D5-5104-1841-8E31-D0E9E6BE5E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9596" y="4168122"/>
            <a:ext cx="2899904" cy="1583599"/>
          </a:xfrm>
          <a:prstGeom prst="rect">
            <a:avLst/>
          </a:prstGeom>
          <a:ln w="6350">
            <a:solidFill>
              <a:srgbClr val="818181"/>
            </a:solidFill>
          </a:ln>
        </p:spPr>
      </p:pic>
      <p:pic>
        <p:nvPicPr>
          <p:cNvPr id="9" name="Picture 8">
            <a:extLst>
              <a:ext uri="{FF2B5EF4-FFF2-40B4-BE49-F238E27FC236}">
                <a16:creationId xmlns="" xmlns:a16="http://schemas.microsoft.com/office/drawing/2014/main" id="{1E2B99D0-9820-F64D-A570-DDE12C7EE2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99618" y="4168122"/>
            <a:ext cx="2899902" cy="1583599"/>
          </a:xfrm>
          <a:prstGeom prst="rect">
            <a:avLst/>
          </a:prstGeom>
          <a:ln w="6350">
            <a:solidFill>
              <a:srgbClr val="818181"/>
            </a:solidFill>
          </a:ln>
        </p:spPr>
      </p:pic>
      <p:sp>
        <p:nvSpPr>
          <p:cNvPr id="15" name="Rectangle 14">
            <a:extLst>
              <a:ext uri="{FF2B5EF4-FFF2-40B4-BE49-F238E27FC236}">
                <a16:creationId xmlns="" xmlns:a16="http://schemas.microsoft.com/office/drawing/2014/main" id="{93CFD1EB-A252-6541-889F-77D0B288148C}"/>
              </a:ext>
            </a:extLst>
          </p:cNvPr>
          <p:cNvSpPr/>
          <p:nvPr/>
        </p:nvSpPr>
        <p:spPr>
          <a:xfrm>
            <a:off x="1097279" y="4168121"/>
            <a:ext cx="1092178" cy="1583599"/>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 xmlns:a16="http://schemas.microsoft.com/office/drawing/2014/main" id="{8B2576D5-99F0-3248-81D5-0E8D7BA3F0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35146" y="4315366"/>
            <a:ext cx="822960" cy="822960"/>
          </a:xfrm>
          <a:prstGeom prst="rect">
            <a:avLst/>
          </a:prstGeom>
        </p:spPr>
      </p:pic>
      <p:sp>
        <p:nvSpPr>
          <p:cNvPr id="12" name="TextBox 11">
            <a:extLst>
              <a:ext uri="{FF2B5EF4-FFF2-40B4-BE49-F238E27FC236}">
                <a16:creationId xmlns="" xmlns:a16="http://schemas.microsoft.com/office/drawing/2014/main" id="{D81F360A-D4E5-4744-963A-8A3371D92344}"/>
              </a:ext>
            </a:extLst>
          </p:cNvPr>
          <p:cNvSpPr txBox="1"/>
          <p:nvPr/>
        </p:nvSpPr>
        <p:spPr>
          <a:xfrm>
            <a:off x="1303769" y="5177688"/>
            <a:ext cx="679198" cy="369332"/>
          </a:xfrm>
          <a:prstGeom prst="rect">
            <a:avLst/>
          </a:prstGeom>
          <a:noFill/>
        </p:spPr>
        <p:txBody>
          <a:bodyPr wrap="square" rtlCol="0">
            <a:spAutoFit/>
          </a:bodyPr>
          <a:lstStyle/>
          <a:p>
            <a:pPr algn="ctr"/>
            <a:r>
              <a:rPr lang="en-US" b="1" dirty="0" err="1">
                <a:latin typeface="Montserrat SemiBold" pitchFamily="2" charset="77"/>
              </a:rPr>
              <a:t>RAd</a:t>
            </a:r>
            <a:endParaRPr lang="en-US" b="1" dirty="0">
              <a:latin typeface="Montserrat SemiBold" pitchFamily="2" charset="77"/>
            </a:endParaRPr>
          </a:p>
        </p:txBody>
      </p:sp>
    </p:spTree>
    <p:extLst>
      <p:ext uri="{BB962C8B-B14F-4D97-AF65-F5344CB8AC3E}">
        <p14:creationId xmlns:p14="http://schemas.microsoft.com/office/powerpoint/2010/main" val="123395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We are at a turning point …</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6523036" cy="1556575"/>
          </a:xfrm>
        </p:spPr>
        <p:txBody>
          <a:bodyPr>
            <a:noAutofit/>
          </a:bodyPr>
          <a:lstStyle/>
          <a:p>
            <a:pPr marL="0" indent="0">
              <a:buClr>
                <a:srgbClr val="CD1E48"/>
              </a:buClr>
              <a:buNone/>
            </a:pPr>
            <a:r>
              <a:rPr lang="en-US" sz="2400" b="1" dirty="0">
                <a:latin typeface="Dosis" panose="02010503020202060003" pitchFamily="2" charset="77"/>
              </a:rPr>
              <a:t>Peak oil</a:t>
            </a:r>
          </a:p>
          <a:p>
            <a:pPr marL="0" indent="0">
              <a:buClr>
                <a:srgbClr val="CD1E48"/>
              </a:buClr>
              <a:buNone/>
            </a:pPr>
            <a:r>
              <a:rPr lang="en-US" sz="1800" dirty="0"/>
              <a:t>It is no accident that this is happening at the same time we are seeing the inﬂection point in the fossil fuel economy.</a:t>
            </a:r>
            <a:endParaRPr lang="en-US" dirty="0"/>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5</a:t>
            </a:fld>
            <a:endParaRPr lang="en-US" dirty="0">
              <a:solidFill>
                <a:srgbClr val="818181"/>
              </a:solidFill>
            </a:endParaRPr>
          </a:p>
        </p:txBody>
      </p:sp>
      <p:pic>
        <p:nvPicPr>
          <p:cNvPr id="9" name="Picture 8" descr="Text&#10;&#10;Description automatically generated">
            <a:extLst>
              <a:ext uri="{FF2B5EF4-FFF2-40B4-BE49-F238E27FC236}">
                <a16:creationId xmlns="" xmlns:a16="http://schemas.microsoft.com/office/drawing/2014/main" id="{DC80048F-B3FA-324E-AE37-68AD57C9E292}"/>
              </a:ext>
            </a:extLst>
          </p:cNvPr>
          <p:cNvPicPr>
            <a:picLocks noChangeAspect="1"/>
          </p:cNvPicPr>
          <p:nvPr/>
        </p:nvPicPr>
        <p:blipFill rotWithShape="1">
          <a:blip r:embed="rId2">
            <a:extLst>
              <a:ext uri="{28A0092B-C50C-407E-A947-70E740481C1C}">
                <a14:useLocalDpi xmlns:a14="http://schemas.microsoft.com/office/drawing/2010/main" val="0"/>
              </a:ext>
            </a:extLst>
          </a:blip>
          <a:srcRect t="12299" b="7478"/>
          <a:stretch/>
        </p:blipFill>
        <p:spPr>
          <a:xfrm>
            <a:off x="8145545" y="2390464"/>
            <a:ext cx="3007415" cy="799735"/>
          </a:xfrm>
          <a:prstGeom prst="rect">
            <a:avLst/>
          </a:prstGeom>
          <a:ln w="6350">
            <a:solidFill>
              <a:srgbClr val="818181"/>
            </a:solidFill>
          </a:ln>
        </p:spPr>
      </p:pic>
      <p:pic>
        <p:nvPicPr>
          <p:cNvPr id="13" name="Picture 12" descr="Graphical user interface, text, application, email&#10;&#10;Description automatically generated">
            <a:extLst>
              <a:ext uri="{FF2B5EF4-FFF2-40B4-BE49-F238E27FC236}">
                <a16:creationId xmlns="" xmlns:a16="http://schemas.microsoft.com/office/drawing/2014/main" id="{37033D9B-E802-5645-9A0A-E04671616648}"/>
              </a:ext>
            </a:extLst>
          </p:cNvPr>
          <p:cNvPicPr>
            <a:picLocks noChangeAspect="1"/>
          </p:cNvPicPr>
          <p:nvPr/>
        </p:nvPicPr>
        <p:blipFill rotWithShape="1">
          <a:blip r:embed="rId3">
            <a:extLst>
              <a:ext uri="{28A0092B-C50C-407E-A947-70E740481C1C}">
                <a14:useLocalDpi xmlns:a14="http://schemas.microsoft.com/office/drawing/2010/main" val="0"/>
              </a:ext>
            </a:extLst>
          </a:blip>
          <a:srcRect t="11386" b="23137"/>
          <a:stretch/>
        </p:blipFill>
        <p:spPr>
          <a:xfrm>
            <a:off x="8145545" y="1750653"/>
            <a:ext cx="3007415" cy="583071"/>
          </a:xfrm>
          <a:prstGeom prst="rect">
            <a:avLst/>
          </a:prstGeom>
          <a:ln w="6350">
            <a:solidFill>
              <a:srgbClr val="818181"/>
            </a:solidFill>
          </a:ln>
        </p:spPr>
      </p:pic>
      <p:pic>
        <p:nvPicPr>
          <p:cNvPr id="17" name="Picture 16" descr="Graphical user interface, text&#10;&#10;Description automatically generated">
            <a:extLst>
              <a:ext uri="{FF2B5EF4-FFF2-40B4-BE49-F238E27FC236}">
                <a16:creationId xmlns="" xmlns:a16="http://schemas.microsoft.com/office/drawing/2014/main" id="{5898FDA9-FDFB-A24E-A255-F774639F6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545" y="3246939"/>
            <a:ext cx="3007415" cy="873825"/>
          </a:xfrm>
          <a:prstGeom prst="rect">
            <a:avLst/>
          </a:prstGeom>
          <a:ln w="6350">
            <a:solidFill>
              <a:srgbClr val="818181"/>
            </a:solidFill>
          </a:ln>
        </p:spPr>
      </p:pic>
      <p:pic>
        <p:nvPicPr>
          <p:cNvPr id="20" name="Picture 19" descr="Text&#10;&#10;Description automatically generated">
            <a:extLst>
              <a:ext uri="{FF2B5EF4-FFF2-40B4-BE49-F238E27FC236}">
                <a16:creationId xmlns="" xmlns:a16="http://schemas.microsoft.com/office/drawing/2014/main" id="{67E968A8-C50F-1E44-9AA0-9D71D9167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545" y="4969388"/>
            <a:ext cx="3007415" cy="1253090"/>
          </a:xfrm>
          <a:prstGeom prst="rect">
            <a:avLst/>
          </a:prstGeom>
          <a:ln w="6350">
            <a:solidFill>
              <a:srgbClr val="818181"/>
            </a:solidFill>
          </a:ln>
        </p:spPr>
      </p:pic>
      <p:pic>
        <p:nvPicPr>
          <p:cNvPr id="22" name="Picture 21" descr="A picture containing text&#10;&#10;Description automatically generated">
            <a:extLst>
              <a:ext uri="{FF2B5EF4-FFF2-40B4-BE49-F238E27FC236}">
                <a16:creationId xmlns="" xmlns:a16="http://schemas.microsoft.com/office/drawing/2014/main" id="{CC32BF67-5EF2-AE43-A3ED-74428FD33E84}"/>
              </a:ext>
            </a:extLst>
          </p:cNvPr>
          <p:cNvPicPr>
            <a:picLocks noChangeAspect="1"/>
          </p:cNvPicPr>
          <p:nvPr/>
        </p:nvPicPr>
        <p:blipFill rotWithShape="1">
          <a:blip r:embed="rId6">
            <a:extLst>
              <a:ext uri="{28A0092B-C50C-407E-A947-70E740481C1C}">
                <a14:useLocalDpi xmlns:a14="http://schemas.microsoft.com/office/drawing/2010/main" val="0"/>
              </a:ext>
            </a:extLst>
          </a:blip>
          <a:srcRect b="21368"/>
          <a:stretch/>
        </p:blipFill>
        <p:spPr>
          <a:xfrm>
            <a:off x="8145545" y="4177504"/>
            <a:ext cx="3007415" cy="735143"/>
          </a:xfrm>
          <a:prstGeom prst="rect">
            <a:avLst/>
          </a:prstGeom>
          <a:ln w="6350">
            <a:solidFill>
              <a:srgbClr val="818181"/>
            </a:solidFill>
          </a:ln>
        </p:spPr>
      </p:pic>
      <p:sp>
        <p:nvSpPr>
          <p:cNvPr id="23" name="Rectangle 22">
            <a:extLst>
              <a:ext uri="{FF2B5EF4-FFF2-40B4-BE49-F238E27FC236}">
                <a16:creationId xmlns="" xmlns:a16="http://schemas.microsoft.com/office/drawing/2014/main" id="{57D1274A-03CE-0A41-BC0A-EDCE471C92BF}"/>
              </a:ext>
            </a:extLst>
          </p:cNvPr>
          <p:cNvSpPr/>
          <p:nvPr/>
        </p:nvSpPr>
        <p:spPr>
          <a:xfrm>
            <a:off x="4738087" y="3246938"/>
            <a:ext cx="2901156" cy="2975539"/>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 xmlns:a16="http://schemas.microsoft.com/office/drawing/2014/main" id="{FC3221BB-FC71-204A-8984-3646FE2B306A}"/>
              </a:ext>
            </a:extLst>
          </p:cNvPr>
          <p:cNvSpPr/>
          <p:nvPr/>
        </p:nvSpPr>
        <p:spPr>
          <a:xfrm>
            <a:off x="1124261" y="3246938"/>
            <a:ext cx="3526605" cy="2975538"/>
          </a:xfrm>
          <a:custGeom>
            <a:avLst/>
            <a:gdLst>
              <a:gd name="connsiteX0" fmla="*/ 0 w 3526605"/>
              <a:gd name="connsiteY0" fmla="*/ 0 h 2975538"/>
              <a:gd name="connsiteX1" fmla="*/ 2771902 w 3526605"/>
              <a:gd name="connsiteY1" fmla="*/ 0 h 2975538"/>
              <a:gd name="connsiteX2" fmla="*/ 2771902 w 3526605"/>
              <a:gd name="connsiteY2" fmla="*/ 1318863 h 2975538"/>
              <a:gd name="connsiteX3" fmla="*/ 3226802 w 3526605"/>
              <a:gd name="connsiteY3" fmla="*/ 1318863 h 2975538"/>
              <a:gd name="connsiteX4" fmla="*/ 3226802 w 3526605"/>
              <a:gd name="connsiteY4" fmla="*/ 1168961 h 2975538"/>
              <a:gd name="connsiteX5" fmla="*/ 3526605 w 3526605"/>
              <a:gd name="connsiteY5" fmla="*/ 1468765 h 2975538"/>
              <a:gd name="connsiteX6" fmla="*/ 3226802 w 3526605"/>
              <a:gd name="connsiteY6" fmla="*/ 1768568 h 2975538"/>
              <a:gd name="connsiteX7" fmla="*/ 3226802 w 3526605"/>
              <a:gd name="connsiteY7" fmla="*/ 1618666 h 2975538"/>
              <a:gd name="connsiteX8" fmla="*/ 2771902 w 3526605"/>
              <a:gd name="connsiteY8" fmla="*/ 1618666 h 2975538"/>
              <a:gd name="connsiteX9" fmla="*/ 2771902 w 3526605"/>
              <a:gd name="connsiteY9" fmla="*/ 2975538 h 2975538"/>
              <a:gd name="connsiteX10" fmla="*/ 0 w 3526605"/>
              <a:gd name="connsiteY10" fmla="*/ 2975538 h 297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6605" h="2975538">
                <a:moveTo>
                  <a:pt x="0" y="0"/>
                </a:moveTo>
                <a:lnTo>
                  <a:pt x="2771902" y="0"/>
                </a:lnTo>
                <a:lnTo>
                  <a:pt x="2771902" y="1318863"/>
                </a:lnTo>
                <a:lnTo>
                  <a:pt x="3226802" y="1318863"/>
                </a:lnTo>
                <a:lnTo>
                  <a:pt x="3226802" y="1168961"/>
                </a:lnTo>
                <a:lnTo>
                  <a:pt x="3526605" y="1468765"/>
                </a:lnTo>
                <a:lnTo>
                  <a:pt x="3226802" y="1768568"/>
                </a:lnTo>
                <a:lnTo>
                  <a:pt x="3226802" y="1618666"/>
                </a:lnTo>
                <a:lnTo>
                  <a:pt x="2771902" y="1618666"/>
                </a:lnTo>
                <a:lnTo>
                  <a:pt x="2771902" y="2975538"/>
                </a:lnTo>
                <a:lnTo>
                  <a:pt x="0" y="2975538"/>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3" name="Graphic 32">
            <a:extLst>
              <a:ext uri="{FF2B5EF4-FFF2-40B4-BE49-F238E27FC236}">
                <a16:creationId xmlns="" xmlns:a16="http://schemas.microsoft.com/office/drawing/2014/main" id="{CB1D0258-CDC1-3A40-AC6B-4B75CDCEDD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293524" y="3408028"/>
            <a:ext cx="1002183" cy="548640"/>
          </a:xfrm>
          <a:prstGeom prst="rect">
            <a:avLst/>
          </a:prstGeom>
        </p:spPr>
      </p:pic>
      <p:sp>
        <p:nvSpPr>
          <p:cNvPr id="44" name="Rectangle 43">
            <a:extLst>
              <a:ext uri="{FF2B5EF4-FFF2-40B4-BE49-F238E27FC236}">
                <a16:creationId xmlns="" xmlns:a16="http://schemas.microsoft.com/office/drawing/2014/main" id="{F5259210-82E4-A547-B33F-099684F64EF3}"/>
              </a:ext>
            </a:extLst>
          </p:cNvPr>
          <p:cNvSpPr/>
          <p:nvPr/>
        </p:nvSpPr>
        <p:spPr>
          <a:xfrm>
            <a:off x="2468625" y="3402720"/>
            <a:ext cx="1215101" cy="54864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a:extLst>
              <a:ext uri="{FF2B5EF4-FFF2-40B4-BE49-F238E27FC236}">
                <a16:creationId xmlns="" xmlns:a16="http://schemas.microsoft.com/office/drawing/2014/main" id="{D0FE2E40-F8B7-8B40-BB19-00B124092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2640839" y="3546691"/>
            <a:ext cx="894522" cy="274320"/>
          </a:xfrm>
          <a:prstGeom prst="rect">
            <a:avLst/>
          </a:prstGeom>
        </p:spPr>
      </p:pic>
      <p:sp>
        <p:nvSpPr>
          <p:cNvPr id="45" name="Rectangle 44">
            <a:extLst>
              <a:ext uri="{FF2B5EF4-FFF2-40B4-BE49-F238E27FC236}">
                <a16:creationId xmlns="" xmlns:a16="http://schemas.microsoft.com/office/drawing/2014/main" id="{A7C83E35-5F30-674C-A77B-CD5566B67B25}"/>
              </a:ext>
            </a:extLst>
          </p:cNvPr>
          <p:cNvSpPr/>
          <p:nvPr/>
        </p:nvSpPr>
        <p:spPr>
          <a:xfrm>
            <a:off x="2468624" y="4116822"/>
            <a:ext cx="1215101" cy="96244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 xmlns:a16="http://schemas.microsoft.com/office/drawing/2014/main" id="{0F5ED798-B8B1-D349-96D0-9876D6575053}"/>
              </a:ext>
            </a:extLst>
          </p:cNvPr>
          <p:cNvSpPr/>
          <p:nvPr/>
        </p:nvSpPr>
        <p:spPr>
          <a:xfrm>
            <a:off x="1292967" y="4116822"/>
            <a:ext cx="1002183" cy="96244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 xmlns:a16="http://schemas.microsoft.com/office/drawing/2014/main" id="{0DB3EDEA-C607-5B44-80F2-746DEADB60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468141" y="4274306"/>
            <a:ext cx="643138" cy="609288"/>
          </a:xfrm>
          <a:prstGeom prst="rect">
            <a:avLst/>
          </a:prstGeom>
        </p:spPr>
      </p:pic>
      <p:pic>
        <p:nvPicPr>
          <p:cNvPr id="39" name="Graphic 38">
            <a:extLst>
              <a:ext uri="{FF2B5EF4-FFF2-40B4-BE49-F238E27FC236}">
                <a16:creationId xmlns="" xmlns:a16="http://schemas.microsoft.com/office/drawing/2014/main" id="{DC38C686-2391-DF47-A74A-EFEE4DD05BC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713256" y="4230355"/>
            <a:ext cx="725836" cy="668909"/>
          </a:xfrm>
          <a:prstGeom prst="rect">
            <a:avLst/>
          </a:prstGeom>
        </p:spPr>
      </p:pic>
      <p:sp>
        <p:nvSpPr>
          <p:cNvPr id="47" name="Rectangle 46">
            <a:extLst>
              <a:ext uri="{FF2B5EF4-FFF2-40B4-BE49-F238E27FC236}">
                <a16:creationId xmlns="" xmlns:a16="http://schemas.microsoft.com/office/drawing/2014/main" id="{98F3C9AE-B810-AE4E-857C-DB954AAB1625}"/>
              </a:ext>
            </a:extLst>
          </p:cNvPr>
          <p:cNvSpPr/>
          <p:nvPr/>
        </p:nvSpPr>
        <p:spPr>
          <a:xfrm>
            <a:off x="1292968" y="5244725"/>
            <a:ext cx="2390758" cy="87956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 xmlns:a16="http://schemas.microsoft.com/office/drawing/2014/main" id="{6BBCC27D-F06C-194F-90F4-EFBACCEF334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t="25378" b="34376"/>
          <a:stretch/>
        </p:blipFill>
        <p:spPr>
          <a:xfrm>
            <a:off x="1589093" y="5305095"/>
            <a:ext cx="1806454" cy="727022"/>
          </a:xfrm>
          <a:prstGeom prst="rect">
            <a:avLst/>
          </a:prstGeom>
        </p:spPr>
      </p:pic>
      <p:sp>
        <p:nvSpPr>
          <p:cNvPr id="48" name="Rectangle 47">
            <a:extLst>
              <a:ext uri="{FF2B5EF4-FFF2-40B4-BE49-F238E27FC236}">
                <a16:creationId xmlns="" xmlns:a16="http://schemas.microsoft.com/office/drawing/2014/main" id="{16D18E33-275E-DD4F-959B-C1FDEAE3E850}"/>
              </a:ext>
            </a:extLst>
          </p:cNvPr>
          <p:cNvSpPr/>
          <p:nvPr/>
        </p:nvSpPr>
        <p:spPr>
          <a:xfrm>
            <a:off x="4923581" y="3399938"/>
            <a:ext cx="2522242" cy="99789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 xmlns:a16="http://schemas.microsoft.com/office/drawing/2014/main" id="{721854A9-1E5C-5D4F-9794-7CADBE7C9D7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5126910" y="3549366"/>
            <a:ext cx="2115584" cy="724940"/>
          </a:xfrm>
          <a:prstGeom prst="rect">
            <a:avLst/>
          </a:prstGeom>
        </p:spPr>
      </p:pic>
      <p:sp>
        <p:nvSpPr>
          <p:cNvPr id="49" name="Rectangle 48">
            <a:extLst>
              <a:ext uri="{FF2B5EF4-FFF2-40B4-BE49-F238E27FC236}">
                <a16:creationId xmlns="" xmlns:a16="http://schemas.microsoft.com/office/drawing/2014/main" id="{4CC5C7FA-37DA-304B-B710-FAB2D3512D43}"/>
              </a:ext>
            </a:extLst>
          </p:cNvPr>
          <p:cNvSpPr/>
          <p:nvPr/>
        </p:nvSpPr>
        <p:spPr>
          <a:xfrm>
            <a:off x="6211869" y="4531156"/>
            <a:ext cx="1235645" cy="96870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 xmlns:a16="http://schemas.microsoft.com/office/drawing/2014/main" id="{F5FF8F14-D37A-674E-9CD9-9E670FE14B45}"/>
              </a:ext>
            </a:extLst>
          </p:cNvPr>
          <p:cNvSpPr/>
          <p:nvPr/>
        </p:nvSpPr>
        <p:spPr>
          <a:xfrm>
            <a:off x="4915728" y="4531156"/>
            <a:ext cx="1118500" cy="96870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 xmlns:a16="http://schemas.microsoft.com/office/drawing/2014/main" id="{2E73359B-70C1-B148-811F-DB1C3FA22067}"/>
              </a:ext>
            </a:extLst>
          </p:cNvPr>
          <p:cNvSpPr/>
          <p:nvPr/>
        </p:nvSpPr>
        <p:spPr>
          <a:xfrm>
            <a:off x="4915728" y="5623381"/>
            <a:ext cx="2530095" cy="50091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 xmlns:a16="http://schemas.microsoft.com/office/drawing/2014/main" id="{44313C49-2A5A-324B-BF55-ADB13EBEAF6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a:off x="6534920" y="4622190"/>
            <a:ext cx="589542" cy="789764"/>
          </a:xfrm>
          <a:prstGeom prst="rect">
            <a:avLst/>
          </a:prstGeom>
        </p:spPr>
      </p:pic>
      <p:pic>
        <p:nvPicPr>
          <p:cNvPr id="31" name="Graphic 30">
            <a:extLst>
              <a:ext uri="{FF2B5EF4-FFF2-40B4-BE49-F238E27FC236}">
                <a16:creationId xmlns="" xmlns:a16="http://schemas.microsoft.com/office/drawing/2014/main" id="{75F3A689-2997-794C-8D38-00AA24D012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 xmlns:asvg="http://schemas.microsoft.com/office/drawing/2016/SVG/main" r:embed="rId22"/>
              </a:ext>
            </a:extLst>
          </a:blip>
          <a:stretch>
            <a:fillRect/>
          </a:stretch>
        </p:blipFill>
        <p:spPr>
          <a:xfrm>
            <a:off x="5126910" y="5770216"/>
            <a:ext cx="1568474" cy="230043"/>
          </a:xfrm>
          <a:prstGeom prst="rect">
            <a:avLst/>
          </a:prstGeom>
        </p:spPr>
      </p:pic>
      <p:pic>
        <p:nvPicPr>
          <p:cNvPr id="43" name="Graphic 42">
            <a:extLst>
              <a:ext uri="{FF2B5EF4-FFF2-40B4-BE49-F238E27FC236}">
                <a16:creationId xmlns="" xmlns:a16="http://schemas.microsoft.com/office/drawing/2014/main" id="{9D1CD550-8155-C24D-94B9-84830BC1347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5180206" y="4637410"/>
            <a:ext cx="589543" cy="761610"/>
          </a:xfrm>
          <a:prstGeom prst="rect">
            <a:avLst/>
          </a:prstGeom>
        </p:spPr>
      </p:pic>
    </p:spTree>
    <p:extLst>
      <p:ext uri="{BB962C8B-B14F-4D97-AF65-F5344CB8AC3E}">
        <p14:creationId xmlns:p14="http://schemas.microsoft.com/office/powerpoint/2010/main" val="265493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We are at a turning point …</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10205620" cy="1556575"/>
          </a:xfrm>
        </p:spPr>
        <p:txBody>
          <a:bodyPr>
            <a:noAutofit/>
          </a:bodyPr>
          <a:lstStyle/>
          <a:p>
            <a:pPr marL="0" indent="0">
              <a:buClr>
                <a:srgbClr val="CD1E48"/>
              </a:buClr>
              <a:buNone/>
            </a:pPr>
            <a:r>
              <a:rPr lang="en-US" sz="2400" b="1" dirty="0">
                <a:latin typeface="Dosis" panose="02010503020202060003" pitchFamily="2" charset="77"/>
              </a:rPr>
              <a:t>Peak centralization</a:t>
            </a:r>
          </a:p>
          <a:p>
            <a:pPr marL="0" indent="0">
              <a:buClr>
                <a:srgbClr val="CD1E48"/>
              </a:buClr>
              <a:buNone/>
            </a:pPr>
            <a:r>
              <a:rPr lang="en-US" sz="1800" dirty="0"/>
              <a:t>At the same time the US is hauling the CEOs of the big digital asset companies to testify they are moving toward embracing decentralized technologies. The two go hand in hand. </a:t>
            </a:r>
            <a:endParaRPr lang="en-US" dirty="0"/>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6</a:t>
            </a:fld>
            <a:endParaRPr lang="en-US" dirty="0">
              <a:solidFill>
                <a:srgbClr val="818181"/>
              </a:solidFill>
            </a:endParaRPr>
          </a:p>
        </p:txBody>
      </p:sp>
      <p:pic>
        <p:nvPicPr>
          <p:cNvPr id="8" name="Picture 7" descr="Text&#10;&#10;Description automatically generated">
            <a:extLst>
              <a:ext uri="{FF2B5EF4-FFF2-40B4-BE49-F238E27FC236}">
                <a16:creationId xmlns="" xmlns:a16="http://schemas.microsoft.com/office/drawing/2014/main" id="{E6797940-6F40-D840-91F3-E908A0E38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438" y="2925279"/>
            <a:ext cx="7934466" cy="1234440"/>
          </a:xfrm>
          <a:prstGeom prst="rect">
            <a:avLst/>
          </a:prstGeom>
          <a:ln w="6350">
            <a:solidFill>
              <a:srgbClr val="818181"/>
            </a:solidFill>
          </a:ln>
        </p:spPr>
      </p:pic>
      <p:pic>
        <p:nvPicPr>
          <p:cNvPr id="10" name="Picture 9" descr="A person in a suit and tie&#10;&#10;Description automatically generated">
            <a:extLst>
              <a:ext uri="{FF2B5EF4-FFF2-40B4-BE49-F238E27FC236}">
                <a16:creationId xmlns="" xmlns:a16="http://schemas.microsoft.com/office/drawing/2014/main" id="{01A7DEFA-F5D9-7C4E-B916-553704D9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762" y="4424880"/>
            <a:ext cx="2074956" cy="1673352"/>
          </a:xfrm>
          <a:prstGeom prst="rect">
            <a:avLst/>
          </a:prstGeom>
          <a:ln w="6350">
            <a:solidFill>
              <a:srgbClr val="818181"/>
            </a:solidFill>
          </a:ln>
        </p:spPr>
      </p:pic>
      <p:pic>
        <p:nvPicPr>
          <p:cNvPr id="12" name="Picture 11" descr="A person in a suit and tie&#10;&#10;Description automatically generated">
            <a:extLst>
              <a:ext uri="{FF2B5EF4-FFF2-40B4-BE49-F238E27FC236}">
                <a16:creationId xmlns="" xmlns:a16="http://schemas.microsoft.com/office/drawing/2014/main" id="{80AFEAD0-2B70-8046-897F-E04A57BE7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572" y="4413843"/>
            <a:ext cx="2364372" cy="1673352"/>
          </a:xfrm>
          <a:prstGeom prst="rect">
            <a:avLst/>
          </a:prstGeom>
          <a:ln w="6350">
            <a:solidFill>
              <a:srgbClr val="818181"/>
            </a:solidFill>
          </a:ln>
        </p:spPr>
      </p:pic>
      <p:pic>
        <p:nvPicPr>
          <p:cNvPr id="14" name="Picture 13" descr="A person in a suit and tie&#10;&#10;Description automatically generated">
            <a:extLst>
              <a:ext uri="{FF2B5EF4-FFF2-40B4-BE49-F238E27FC236}">
                <a16:creationId xmlns="" xmlns:a16="http://schemas.microsoft.com/office/drawing/2014/main" id="{8255C6AA-8C46-154C-95F6-DF5916948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680" y="4413844"/>
            <a:ext cx="2510028" cy="1673352"/>
          </a:xfrm>
          <a:prstGeom prst="rect">
            <a:avLst/>
          </a:prstGeom>
          <a:ln w="6350">
            <a:solidFill>
              <a:srgbClr val="818181"/>
            </a:solidFill>
          </a:ln>
        </p:spPr>
      </p:pic>
      <p:pic>
        <p:nvPicPr>
          <p:cNvPr id="16" name="Picture 15" descr="A person in a suit and tie&#10;&#10;Description automatically generated">
            <a:extLst>
              <a:ext uri="{FF2B5EF4-FFF2-40B4-BE49-F238E27FC236}">
                <a16:creationId xmlns="" xmlns:a16="http://schemas.microsoft.com/office/drawing/2014/main" id="{DD336B45-97A5-5146-B575-1CC6075270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438" y="4424880"/>
            <a:ext cx="2631378" cy="1673352"/>
          </a:xfrm>
          <a:prstGeom prst="rect">
            <a:avLst/>
          </a:prstGeom>
          <a:ln w="6350">
            <a:solidFill>
              <a:srgbClr val="818181"/>
            </a:solidFill>
          </a:ln>
        </p:spPr>
      </p:pic>
      <p:pic>
        <p:nvPicPr>
          <p:cNvPr id="19" name="Picture 18" descr="Icon&#10;&#10;Description automatically generated">
            <a:extLst>
              <a:ext uri="{FF2B5EF4-FFF2-40B4-BE49-F238E27FC236}">
                <a16:creationId xmlns="" xmlns:a16="http://schemas.microsoft.com/office/drawing/2014/main" id="{CB1595A0-4EE9-414F-974B-9B0A48828D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9464" y="2925279"/>
            <a:ext cx="1234440" cy="1234440"/>
          </a:xfrm>
          <a:prstGeom prst="rect">
            <a:avLst/>
          </a:prstGeom>
        </p:spPr>
      </p:pic>
    </p:spTree>
    <p:extLst>
      <p:ext uri="{BB962C8B-B14F-4D97-AF65-F5344CB8AC3E}">
        <p14:creationId xmlns:p14="http://schemas.microsoft.com/office/powerpoint/2010/main" val="567814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a:extLst>
              <a:ext uri="{FF2B5EF4-FFF2-40B4-BE49-F238E27FC236}">
                <a16:creationId xmlns="" xmlns:a16="http://schemas.microsoft.com/office/drawing/2014/main" id="{6E26F75F-2938-9D49-83BF-A7845C72892D}"/>
              </a:ext>
            </a:extLst>
          </p:cNvPr>
          <p:cNvSpPr/>
          <p:nvPr/>
        </p:nvSpPr>
        <p:spPr>
          <a:xfrm>
            <a:off x="1124259" y="4396908"/>
            <a:ext cx="6257106" cy="1311560"/>
          </a:xfrm>
          <a:custGeom>
            <a:avLst/>
            <a:gdLst>
              <a:gd name="connsiteX0" fmla="*/ 0 w 6257106"/>
              <a:gd name="connsiteY0" fmla="*/ 0 h 1311560"/>
              <a:gd name="connsiteX1" fmla="*/ 5449206 w 6257106"/>
              <a:gd name="connsiteY1" fmla="*/ 0 h 1311560"/>
              <a:gd name="connsiteX2" fmla="*/ 5449206 w 6257106"/>
              <a:gd name="connsiteY2" fmla="*/ 507561 h 1311560"/>
              <a:gd name="connsiteX3" fmla="*/ 5957303 w 6257106"/>
              <a:gd name="connsiteY3" fmla="*/ 507561 h 1311560"/>
              <a:gd name="connsiteX4" fmla="*/ 5957303 w 6257106"/>
              <a:gd name="connsiteY4" fmla="*/ 357659 h 1311560"/>
              <a:gd name="connsiteX5" fmla="*/ 6257106 w 6257106"/>
              <a:gd name="connsiteY5" fmla="*/ 657463 h 1311560"/>
              <a:gd name="connsiteX6" fmla="*/ 5957303 w 6257106"/>
              <a:gd name="connsiteY6" fmla="*/ 957266 h 1311560"/>
              <a:gd name="connsiteX7" fmla="*/ 5957303 w 6257106"/>
              <a:gd name="connsiteY7" fmla="*/ 807364 h 1311560"/>
              <a:gd name="connsiteX8" fmla="*/ 5449206 w 6257106"/>
              <a:gd name="connsiteY8" fmla="*/ 807364 h 1311560"/>
              <a:gd name="connsiteX9" fmla="*/ 5449206 w 6257106"/>
              <a:gd name="connsiteY9" fmla="*/ 1311560 h 1311560"/>
              <a:gd name="connsiteX10" fmla="*/ 0 w 6257106"/>
              <a:gd name="connsiteY10" fmla="*/ 1311560 h 131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57106" h="1311560">
                <a:moveTo>
                  <a:pt x="0" y="0"/>
                </a:moveTo>
                <a:lnTo>
                  <a:pt x="5449206" y="0"/>
                </a:lnTo>
                <a:lnTo>
                  <a:pt x="5449206" y="507561"/>
                </a:lnTo>
                <a:lnTo>
                  <a:pt x="5957303" y="507561"/>
                </a:lnTo>
                <a:lnTo>
                  <a:pt x="5957303" y="357659"/>
                </a:lnTo>
                <a:lnTo>
                  <a:pt x="6257106" y="657463"/>
                </a:lnTo>
                <a:lnTo>
                  <a:pt x="5957303" y="957266"/>
                </a:lnTo>
                <a:lnTo>
                  <a:pt x="5957303" y="807364"/>
                </a:lnTo>
                <a:lnTo>
                  <a:pt x="5449206" y="807364"/>
                </a:lnTo>
                <a:lnTo>
                  <a:pt x="5449206" y="1311560"/>
                </a:lnTo>
                <a:lnTo>
                  <a:pt x="0" y="1311560"/>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normAutofit/>
          </a:bodyPr>
          <a:lstStyle/>
          <a:p>
            <a:r>
              <a:rPr lang="en-US" dirty="0"/>
              <a:t>The internet is being re-factored</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10205620" cy="4640716"/>
          </a:xfrm>
        </p:spPr>
        <p:txBody>
          <a:bodyPr>
            <a:noAutofit/>
          </a:bodyPr>
          <a:lstStyle/>
          <a:p>
            <a:pPr marL="0" indent="0">
              <a:buClr>
                <a:srgbClr val="CD1E48"/>
              </a:buClr>
              <a:buNone/>
            </a:pPr>
            <a:r>
              <a:rPr lang="en-US" sz="2400" b="1" dirty="0">
                <a:latin typeface="Dosis" panose="02010503020202060003" pitchFamily="2" charset="77"/>
              </a:rPr>
              <a:t>Which presents an opportunity to decentralize</a:t>
            </a:r>
          </a:p>
          <a:p>
            <a:pPr marL="471488" indent="-471488">
              <a:buClr>
                <a:srgbClr val="CD1E48"/>
              </a:buClr>
              <a:buFont typeface="Courier New" panose="02070309020205020404" pitchFamily="49" charset="0"/>
              <a:buChar char="o"/>
            </a:pPr>
            <a:r>
              <a:rPr lang="en-US" sz="1800" dirty="0"/>
              <a:t>It is inexorably moving from centralized control by a few major companies to decentralized </a:t>
            </a:r>
            <a:br>
              <a:rPr lang="en-US" sz="1800" dirty="0"/>
            </a:br>
            <a:r>
              <a:rPr lang="en-US" sz="1800" dirty="0"/>
              <a:t>applications serving decentralized communities. </a:t>
            </a:r>
          </a:p>
          <a:p>
            <a:pPr marL="471488" indent="-471488">
              <a:buClr>
                <a:srgbClr val="CD1E48"/>
              </a:buClr>
              <a:buFont typeface="Courier New" panose="02070309020205020404" pitchFamily="49" charset="0"/>
              <a:buChar char="o"/>
            </a:pPr>
            <a:r>
              <a:rPr lang="en-US" sz="1800" dirty="0"/>
              <a:t>Blockchain is playing a major role in that. </a:t>
            </a:r>
          </a:p>
          <a:p>
            <a:pPr marL="471488" indent="-471488">
              <a:buClr>
                <a:srgbClr val="CD1E48"/>
              </a:buClr>
              <a:buFont typeface="Courier New" panose="02070309020205020404" pitchFamily="49" charset="0"/>
              <a:buChar char="o"/>
            </a:pPr>
            <a:r>
              <a:rPr lang="en-US" sz="1800" dirty="0"/>
              <a:t>To make this real, organizations must step up and recreate and reimagine vital social and </a:t>
            </a:r>
            <a:br>
              <a:rPr lang="en-US" sz="1800" dirty="0"/>
            </a:br>
            <a:r>
              <a:rPr lang="en-US" sz="1800" dirty="0"/>
              <a:t>telecommunication services in a decentralized manner.</a:t>
            </a:r>
          </a:p>
          <a:p>
            <a:pPr marL="471488" indent="-471488">
              <a:buNone/>
            </a:pPr>
            <a:endParaRPr lang="en-US" dirty="0"/>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7</a:t>
            </a:fld>
            <a:endParaRPr lang="en-US" dirty="0">
              <a:solidFill>
                <a:srgbClr val="818181"/>
              </a:solidFill>
            </a:endParaRPr>
          </a:p>
        </p:txBody>
      </p:sp>
      <p:sp>
        <p:nvSpPr>
          <p:cNvPr id="35" name="Rectangle 34">
            <a:extLst>
              <a:ext uri="{FF2B5EF4-FFF2-40B4-BE49-F238E27FC236}">
                <a16:creationId xmlns="" xmlns:a16="http://schemas.microsoft.com/office/drawing/2014/main" id="{20DCD6DA-A029-0847-86F9-144255A65D4A}"/>
              </a:ext>
            </a:extLst>
          </p:cNvPr>
          <p:cNvSpPr/>
          <p:nvPr/>
        </p:nvSpPr>
        <p:spPr>
          <a:xfrm>
            <a:off x="7479792" y="4396909"/>
            <a:ext cx="3724366" cy="1311560"/>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 xmlns:a16="http://schemas.microsoft.com/office/drawing/2014/main" id="{A3CB0CBC-7EC9-1B49-B873-57A0EEF971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003286" y="4725041"/>
            <a:ext cx="2196488" cy="658946"/>
          </a:xfrm>
          <a:prstGeom prst="rect">
            <a:avLst/>
          </a:prstGeom>
        </p:spPr>
      </p:pic>
      <p:pic>
        <p:nvPicPr>
          <p:cNvPr id="38" name="Picture 37">
            <a:extLst>
              <a:ext uri="{FF2B5EF4-FFF2-40B4-BE49-F238E27FC236}">
                <a16:creationId xmlns="" xmlns:a16="http://schemas.microsoft.com/office/drawing/2014/main" id="{E252CFF0-4F50-FF4C-8CBE-8B0A4B11E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160" y="4576789"/>
            <a:ext cx="896112" cy="896112"/>
          </a:xfrm>
          <a:prstGeom prst="rect">
            <a:avLst/>
          </a:prstGeom>
        </p:spPr>
      </p:pic>
      <p:pic>
        <p:nvPicPr>
          <p:cNvPr id="39" name="Graphic 38">
            <a:extLst>
              <a:ext uri="{FF2B5EF4-FFF2-40B4-BE49-F238E27FC236}">
                <a16:creationId xmlns="" xmlns:a16="http://schemas.microsoft.com/office/drawing/2014/main" id="{1BE51783-47C7-1544-9F89-3C32477BF1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0162038" y="4576789"/>
            <a:ext cx="896112" cy="896112"/>
          </a:xfrm>
          <a:prstGeom prst="rect">
            <a:avLst/>
          </a:prstGeom>
        </p:spPr>
      </p:pic>
      <p:pic>
        <p:nvPicPr>
          <p:cNvPr id="40" name="Graphic 39">
            <a:extLst>
              <a:ext uri="{FF2B5EF4-FFF2-40B4-BE49-F238E27FC236}">
                <a16:creationId xmlns="" xmlns:a16="http://schemas.microsoft.com/office/drawing/2014/main" id="{8DF378D8-9C02-A942-A131-0E5A26EEE6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444044" y="4579699"/>
            <a:ext cx="896112" cy="896112"/>
          </a:xfrm>
          <a:prstGeom prst="rect">
            <a:avLst/>
          </a:prstGeom>
        </p:spPr>
      </p:pic>
      <p:pic>
        <p:nvPicPr>
          <p:cNvPr id="41" name="Graphic 40">
            <a:extLst>
              <a:ext uri="{FF2B5EF4-FFF2-40B4-BE49-F238E27FC236}">
                <a16:creationId xmlns="" xmlns:a16="http://schemas.microsoft.com/office/drawing/2014/main" id="{61CCADD8-E831-4D41-AE36-CA64C49DB2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2756213" y="4579699"/>
            <a:ext cx="878541" cy="896112"/>
          </a:xfrm>
          <a:prstGeom prst="rect">
            <a:avLst/>
          </a:prstGeom>
        </p:spPr>
      </p:pic>
      <p:pic>
        <p:nvPicPr>
          <p:cNvPr id="42" name="Graphic 41">
            <a:extLst>
              <a:ext uri="{FF2B5EF4-FFF2-40B4-BE49-F238E27FC236}">
                <a16:creationId xmlns="" xmlns:a16="http://schemas.microsoft.com/office/drawing/2014/main" id="{D8D98280-7DB7-6D44-B0D4-41B7CD45B2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p:blipFill>
        <p:spPr>
          <a:xfrm>
            <a:off x="9029540" y="4587514"/>
            <a:ext cx="874662" cy="874662"/>
          </a:xfrm>
          <a:prstGeom prst="rect">
            <a:avLst/>
          </a:prstGeom>
        </p:spPr>
      </p:pic>
    </p:spTree>
    <p:extLst>
      <p:ext uri="{BB962C8B-B14F-4D97-AF65-F5344CB8AC3E}">
        <p14:creationId xmlns:p14="http://schemas.microsoft.com/office/powerpoint/2010/main" val="93430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3" name="Content Placeholder 2">
            <a:extLst>
              <a:ext uri="{FF2B5EF4-FFF2-40B4-BE49-F238E27FC236}">
                <a16:creationId xmlns="" xmlns:a16="http://schemas.microsoft.com/office/drawing/2014/main" id="{130D016E-1434-4C48-949A-0E082C022179}"/>
              </a:ext>
            </a:extLst>
          </p:cNvPr>
          <p:cNvSpPr>
            <a:spLocks noGrp="1"/>
          </p:cNvSpPr>
          <p:nvPr>
            <p:ph idx="1"/>
          </p:nvPr>
        </p:nvSpPr>
        <p:spPr>
          <a:xfrm>
            <a:off x="1096964" y="1433513"/>
            <a:ext cx="10122724" cy="2254067"/>
          </a:xfrm>
        </p:spPr>
        <p:txBody>
          <a:bodyPr numCol="1" spcCol="274320">
            <a:noAutofit/>
          </a:bodyPr>
          <a:lstStyle/>
          <a:p>
            <a:pPr marL="0" indent="0">
              <a:buClr>
                <a:srgbClr val="CD1E48"/>
              </a:buClr>
              <a:buNone/>
            </a:pPr>
            <a:r>
              <a:rPr lang="en-US" sz="2400" b="1" dirty="0">
                <a:latin typeface="Dosis" panose="02010503020202060003" pitchFamily="2" charset="77"/>
              </a:rPr>
              <a:t>Blockchains like RChain that have bet on high transaction volumes to make the network viable cannot simply wait for the community to build these applications. </a:t>
            </a:r>
          </a:p>
          <a:p>
            <a:pPr marL="471488" indent="-471488">
              <a:buClr>
                <a:srgbClr val="CD1E48"/>
              </a:buClr>
              <a:buFont typeface="Courier New" panose="02070309020205020404" pitchFamily="49" charset="0"/>
              <a:buChar char="o"/>
            </a:pPr>
            <a:r>
              <a:rPr lang="en-US" sz="1800" dirty="0"/>
              <a:t>They must seed the space with applications that simultaneously fulfill their own organizational requirements. </a:t>
            </a:r>
          </a:p>
          <a:p>
            <a:pPr marL="471488" indent="-471488">
              <a:buClr>
                <a:srgbClr val="CD1E48"/>
              </a:buClr>
              <a:buFont typeface="Courier New" panose="02070309020205020404" pitchFamily="49" charset="0"/>
              <a:buChar char="o"/>
            </a:pPr>
            <a:r>
              <a:rPr lang="en-US" sz="1800" dirty="0"/>
              <a:t>Governance communications are a prime example. Together with its community, </a:t>
            </a:r>
            <a:br>
              <a:rPr lang="en-US" sz="1800" dirty="0"/>
            </a:br>
            <a:r>
              <a:rPr lang="en-US" sz="1800" dirty="0"/>
              <a:t>RChain is building </a:t>
            </a:r>
            <a:r>
              <a:rPr lang="en-US" sz="1800" dirty="0" err="1"/>
              <a:t>RChat</a:t>
            </a:r>
            <a:r>
              <a:rPr lang="en-US" sz="1800" dirty="0"/>
              <a:t> and </a:t>
            </a:r>
            <a:r>
              <a:rPr lang="en-US" sz="1800" dirty="0" err="1"/>
              <a:t>RVote</a:t>
            </a:r>
            <a:r>
              <a:rPr lang="en-US" sz="1800" dirty="0"/>
              <a:t>. </a:t>
            </a:r>
          </a:p>
          <a:p>
            <a:pPr marL="0" indent="0">
              <a:buClr>
                <a:srgbClr val="CD1E48"/>
              </a:buClr>
              <a:buNone/>
            </a:pPr>
            <a:r>
              <a:rPr lang="en-US" sz="2400" b="1" dirty="0">
                <a:latin typeface="Dosis" panose="02010503020202060003" pitchFamily="2" charset="77"/>
              </a:rPr>
              <a:t>These applications provide a decentralized chat, and voting </a:t>
            </a:r>
            <a:br>
              <a:rPr lang="en-US" sz="2400" b="1" dirty="0">
                <a:latin typeface="Dosis" panose="02010503020202060003" pitchFamily="2" charset="77"/>
              </a:rPr>
            </a:br>
            <a:r>
              <a:rPr lang="en-US" sz="2400" b="1" dirty="0">
                <a:latin typeface="Dosis" panose="02010503020202060003" pitchFamily="2" charset="77"/>
              </a:rPr>
              <a:t>mechanism, respectively. </a:t>
            </a:r>
          </a:p>
          <a:p>
            <a:pPr marL="471488" indent="-471488">
              <a:buClr>
                <a:srgbClr val="CD1E48"/>
              </a:buClr>
              <a:buFont typeface="Courier New" panose="02070309020205020404" pitchFamily="49" charset="0"/>
              <a:buChar char="o"/>
            </a:pPr>
            <a:r>
              <a:rPr lang="en-US" sz="1800" dirty="0"/>
              <a:t>Built from a combination of RChain as the backend, and off the shelf tools for the frontend, they provide not only key infrastructure for the community that governs the protocol, but templates for other apps to use to accelerate their development. </a:t>
            </a:r>
          </a:p>
          <a:p>
            <a:pPr marL="471488" indent="-471488">
              <a:buClr>
                <a:srgbClr val="CD1E48"/>
              </a:buClr>
              <a:buFont typeface="Courier New" panose="02070309020205020404" pitchFamily="49" charset="0"/>
              <a:buChar char="o"/>
            </a:pPr>
            <a:endParaRPr lang="en-US" dirty="0"/>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8</a:t>
            </a:fld>
            <a:endParaRPr lang="en-US" dirty="0">
              <a:solidFill>
                <a:srgbClr val="818181"/>
              </a:solidFill>
            </a:endParaRPr>
          </a:p>
        </p:txBody>
      </p:sp>
    </p:spTree>
    <p:extLst>
      <p:ext uri="{BB962C8B-B14F-4D97-AF65-F5344CB8AC3E}">
        <p14:creationId xmlns:p14="http://schemas.microsoft.com/office/powerpoint/2010/main" val="51175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 xmlns:a16="http://schemas.microsoft.com/office/drawing/2014/main" id="{4A9D96FF-9747-FE4C-A2A9-9FAEFFED1BDF}"/>
              </a:ext>
            </a:extLst>
          </p:cNvPr>
          <p:cNvSpPr/>
          <p:nvPr/>
        </p:nvSpPr>
        <p:spPr>
          <a:xfrm>
            <a:off x="10146140" y="3522012"/>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63B2D5E2-5117-8F4E-A71E-D72A88C9BBF7}"/>
              </a:ext>
            </a:extLst>
          </p:cNvPr>
          <p:cNvSpPr/>
          <p:nvPr/>
        </p:nvSpPr>
        <p:spPr>
          <a:xfrm>
            <a:off x="10146140" y="4880549"/>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96329519-2598-2443-8E43-106E4F73A8AB}"/>
              </a:ext>
            </a:extLst>
          </p:cNvPr>
          <p:cNvSpPr/>
          <p:nvPr/>
        </p:nvSpPr>
        <p:spPr>
          <a:xfrm>
            <a:off x="8796312" y="4880549"/>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4" name="Date Placeholder 6">
            <a:extLst>
              <a:ext uri="{FF2B5EF4-FFF2-40B4-BE49-F238E27FC236}">
                <a16:creationId xmlns=""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26/11/20</a:t>
            </a:fld>
            <a:endParaRPr lang="en-US" dirty="0">
              <a:solidFill>
                <a:srgbClr val="818181"/>
              </a:solidFill>
            </a:endParaRPr>
          </a:p>
        </p:txBody>
      </p:sp>
      <p:sp>
        <p:nvSpPr>
          <p:cNvPr id="5" name="Footer Placeholder 7">
            <a:extLst>
              <a:ext uri="{FF2B5EF4-FFF2-40B4-BE49-F238E27FC236}">
                <a16:creationId xmlns=""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9</a:t>
            </a:fld>
            <a:endParaRPr lang="en-US" dirty="0">
              <a:solidFill>
                <a:srgbClr val="818181"/>
              </a:solidFill>
            </a:endParaRPr>
          </a:p>
        </p:txBody>
      </p:sp>
      <p:sp>
        <p:nvSpPr>
          <p:cNvPr id="32" name="Content Placeholder 2">
            <a:extLst>
              <a:ext uri="{FF2B5EF4-FFF2-40B4-BE49-F238E27FC236}">
                <a16:creationId xmlns="" xmlns:a16="http://schemas.microsoft.com/office/drawing/2014/main" id="{1491814C-70C6-D845-9077-438E247F37CD}"/>
              </a:ext>
            </a:extLst>
          </p:cNvPr>
          <p:cNvSpPr>
            <a:spLocks noGrp="1"/>
          </p:cNvSpPr>
          <p:nvPr>
            <p:ph idx="1"/>
          </p:nvPr>
        </p:nvSpPr>
        <p:spPr>
          <a:xfrm>
            <a:off x="1096964" y="1433513"/>
            <a:ext cx="10058400" cy="2254067"/>
          </a:xfrm>
        </p:spPr>
        <p:txBody>
          <a:bodyPr numCol="1" spcCol="274320">
            <a:noAutofit/>
          </a:bodyPr>
          <a:lstStyle/>
          <a:p>
            <a:pPr marL="0" indent="0">
              <a:buClr>
                <a:srgbClr val="CD1E48"/>
              </a:buClr>
              <a:buNone/>
            </a:pPr>
            <a:r>
              <a:rPr lang="en-US" sz="2400" b="1" dirty="0">
                <a:latin typeface="Dosis" panose="02010503020202060003" pitchFamily="2" charset="77"/>
              </a:rPr>
              <a:t>These applications provide a decentralized digital asset management, messaging (chat), polling and voting mechanism, etc. </a:t>
            </a:r>
            <a:endParaRPr lang="en-US" sz="1800" dirty="0"/>
          </a:p>
          <a:p>
            <a:pPr marL="471488" indent="-471488">
              <a:buClr>
                <a:srgbClr val="CD1E48"/>
              </a:buClr>
              <a:buFont typeface="Courier New" panose="02070309020205020404" pitchFamily="49" charset="0"/>
              <a:buChar char="o"/>
            </a:pPr>
            <a:r>
              <a:rPr lang="en-US" sz="1800" dirty="0"/>
              <a:t>Built from a combination of RChain as the backend, and off the shelf tools for the frontend, they provide not only key infrastructure for the community that governs the protocol, but templates for other apps to use to accelerate their development.</a:t>
            </a:r>
            <a:endParaRPr lang="en-US" dirty="0"/>
          </a:p>
        </p:txBody>
      </p:sp>
      <p:pic>
        <p:nvPicPr>
          <p:cNvPr id="36" name="Picture 35" descr="Graphical user interface, text, application, email&#10;&#10;Description automatically generated">
            <a:extLst>
              <a:ext uri="{FF2B5EF4-FFF2-40B4-BE49-F238E27FC236}">
                <a16:creationId xmlns="" xmlns:a16="http://schemas.microsoft.com/office/drawing/2014/main" id="{81357C48-D2F7-A442-9A5A-E482EA4F6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970" y="3522012"/>
            <a:ext cx="4647292" cy="1892276"/>
          </a:xfrm>
          <a:prstGeom prst="rect">
            <a:avLst/>
          </a:prstGeom>
          <a:ln w="6350">
            <a:solidFill>
              <a:srgbClr val="818181"/>
            </a:solidFill>
          </a:ln>
        </p:spPr>
      </p:pic>
      <p:pic>
        <p:nvPicPr>
          <p:cNvPr id="34" name="Picture 33" descr="Graphical user interface, text, application, email&#10;&#10;Description automatically generated">
            <a:extLst>
              <a:ext uri="{FF2B5EF4-FFF2-40B4-BE49-F238E27FC236}">
                <a16:creationId xmlns="" xmlns:a16="http://schemas.microsoft.com/office/drawing/2014/main" id="{DDB1FD6D-0B5A-BA44-9325-01F8709B2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273" y="3903740"/>
            <a:ext cx="4320598" cy="2147166"/>
          </a:xfrm>
          <a:prstGeom prst="rect">
            <a:avLst/>
          </a:prstGeom>
          <a:ln w="6350">
            <a:solidFill>
              <a:srgbClr val="818181"/>
            </a:solidFill>
          </a:ln>
        </p:spPr>
      </p:pic>
      <p:sp>
        <p:nvSpPr>
          <p:cNvPr id="37" name="Rectangle 36">
            <a:extLst>
              <a:ext uri="{FF2B5EF4-FFF2-40B4-BE49-F238E27FC236}">
                <a16:creationId xmlns="" xmlns:a16="http://schemas.microsoft.com/office/drawing/2014/main" id="{7C3156A5-FC6B-D342-A38C-41184AB79C5E}"/>
              </a:ext>
            </a:extLst>
          </p:cNvPr>
          <p:cNvSpPr/>
          <p:nvPr/>
        </p:nvSpPr>
        <p:spPr>
          <a:xfrm>
            <a:off x="8796312" y="3522012"/>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 xmlns:a16="http://schemas.microsoft.com/office/drawing/2014/main" id="{DEB83FEE-B0B3-9A4D-B0F1-B75F6ECF0609}"/>
              </a:ext>
            </a:extLst>
          </p:cNvPr>
          <p:cNvGrpSpPr>
            <a:grpSpLocks noChangeAspect="1"/>
          </p:cNvGrpSpPr>
          <p:nvPr/>
        </p:nvGrpSpPr>
        <p:grpSpPr>
          <a:xfrm>
            <a:off x="9071227" y="5012485"/>
            <a:ext cx="680905" cy="952387"/>
            <a:chOff x="9064257" y="4794453"/>
            <a:chExt cx="932133" cy="1303781"/>
          </a:xfrm>
        </p:grpSpPr>
        <p:pic>
          <p:nvPicPr>
            <p:cNvPr id="11" name="Graphic 10">
              <a:extLst>
                <a:ext uri="{FF2B5EF4-FFF2-40B4-BE49-F238E27FC236}">
                  <a16:creationId xmlns="" xmlns:a16="http://schemas.microsoft.com/office/drawing/2014/main" id="{39D3448E-753D-5746-B57E-DFDD96D11D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104738" y="4794453"/>
              <a:ext cx="851171" cy="851171"/>
            </a:xfrm>
            <a:prstGeom prst="rect">
              <a:avLst/>
            </a:prstGeom>
          </p:spPr>
        </p:pic>
        <p:sp>
          <p:nvSpPr>
            <p:cNvPr id="12" name="TextBox 11">
              <a:extLst>
                <a:ext uri="{FF2B5EF4-FFF2-40B4-BE49-F238E27FC236}">
                  <a16:creationId xmlns="" xmlns:a16="http://schemas.microsoft.com/office/drawing/2014/main" id="{81654C1A-A652-CB44-900E-68250E86C133}"/>
                </a:ext>
              </a:extLst>
            </p:cNvPr>
            <p:cNvSpPr txBox="1"/>
            <p:nvPr/>
          </p:nvSpPr>
          <p:spPr>
            <a:xfrm>
              <a:off x="9064257" y="5676899"/>
              <a:ext cx="932133" cy="421335"/>
            </a:xfrm>
            <a:prstGeom prst="rect">
              <a:avLst/>
            </a:prstGeom>
            <a:noFill/>
          </p:spPr>
          <p:txBody>
            <a:bodyPr wrap="square" rtlCol="0">
              <a:spAutoFit/>
            </a:bodyPr>
            <a:lstStyle/>
            <a:p>
              <a:pPr algn="ctr"/>
              <a:r>
                <a:rPr lang="en-US" sz="1400" b="1" dirty="0" err="1">
                  <a:latin typeface="Montserrat SemiBold" pitchFamily="2" charset="77"/>
                </a:rPr>
                <a:t>RCat</a:t>
              </a:r>
              <a:endParaRPr lang="en-US" sz="1400" b="1" dirty="0">
                <a:latin typeface="Montserrat SemiBold" pitchFamily="2" charset="77"/>
              </a:endParaRPr>
            </a:p>
          </p:txBody>
        </p:sp>
      </p:grpSp>
      <p:grpSp>
        <p:nvGrpSpPr>
          <p:cNvPr id="41" name="Group 40">
            <a:extLst>
              <a:ext uri="{FF2B5EF4-FFF2-40B4-BE49-F238E27FC236}">
                <a16:creationId xmlns="" xmlns:a16="http://schemas.microsoft.com/office/drawing/2014/main" id="{B5A4DDF9-E1D0-044C-903F-F1FF35B447E3}"/>
              </a:ext>
            </a:extLst>
          </p:cNvPr>
          <p:cNvGrpSpPr>
            <a:grpSpLocks noChangeAspect="1"/>
          </p:cNvGrpSpPr>
          <p:nvPr/>
        </p:nvGrpSpPr>
        <p:grpSpPr>
          <a:xfrm>
            <a:off x="10326589" y="5012485"/>
            <a:ext cx="796684" cy="952387"/>
            <a:chOff x="10407162" y="4769474"/>
            <a:chExt cx="1090629" cy="1303781"/>
          </a:xfrm>
        </p:grpSpPr>
        <p:pic>
          <p:nvPicPr>
            <p:cNvPr id="24" name="Graphic 23">
              <a:extLst>
                <a:ext uri="{FF2B5EF4-FFF2-40B4-BE49-F238E27FC236}">
                  <a16:creationId xmlns="" xmlns:a16="http://schemas.microsoft.com/office/drawing/2014/main" id="{1AD0755A-EA92-1D4A-9031-F3E8E55889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526891" y="4769474"/>
              <a:ext cx="851171" cy="851171"/>
            </a:xfrm>
            <a:prstGeom prst="rect">
              <a:avLst/>
            </a:prstGeom>
          </p:spPr>
        </p:pic>
        <p:sp>
          <p:nvSpPr>
            <p:cNvPr id="27" name="TextBox 26">
              <a:extLst>
                <a:ext uri="{FF2B5EF4-FFF2-40B4-BE49-F238E27FC236}">
                  <a16:creationId xmlns="" xmlns:a16="http://schemas.microsoft.com/office/drawing/2014/main" id="{51941422-D1A4-6443-89C9-E69169E7A25A}"/>
                </a:ext>
              </a:extLst>
            </p:cNvPr>
            <p:cNvSpPr txBox="1"/>
            <p:nvPr/>
          </p:nvSpPr>
          <p:spPr>
            <a:xfrm>
              <a:off x="10407162" y="5651920"/>
              <a:ext cx="1090629" cy="421335"/>
            </a:xfrm>
            <a:prstGeom prst="rect">
              <a:avLst/>
            </a:prstGeom>
            <a:noFill/>
          </p:spPr>
          <p:txBody>
            <a:bodyPr wrap="square" rtlCol="0">
              <a:spAutoFit/>
            </a:bodyPr>
            <a:lstStyle/>
            <a:p>
              <a:pPr algn="ctr"/>
              <a:r>
                <a:rPr lang="en-US" sz="1400" b="1" dirty="0" err="1">
                  <a:latin typeface="Montserrat SemiBold" pitchFamily="2" charset="77"/>
                </a:rPr>
                <a:t>RChat</a:t>
              </a:r>
              <a:endParaRPr lang="en-US" sz="1400" b="1" dirty="0">
                <a:latin typeface="Montserrat SemiBold" pitchFamily="2" charset="77"/>
              </a:endParaRPr>
            </a:p>
          </p:txBody>
        </p:sp>
      </p:grpSp>
      <p:grpSp>
        <p:nvGrpSpPr>
          <p:cNvPr id="38" name="Group 37">
            <a:extLst>
              <a:ext uri="{FF2B5EF4-FFF2-40B4-BE49-F238E27FC236}">
                <a16:creationId xmlns="" xmlns:a16="http://schemas.microsoft.com/office/drawing/2014/main" id="{AD7814A5-40A7-624C-B6C1-54E228ECB6BB}"/>
              </a:ext>
            </a:extLst>
          </p:cNvPr>
          <p:cNvGrpSpPr>
            <a:grpSpLocks noChangeAspect="1"/>
          </p:cNvGrpSpPr>
          <p:nvPr/>
        </p:nvGrpSpPr>
        <p:grpSpPr>
          <a:xfrm>
            <a:off x="8926284" y="3636431"/>
            <a:ext cx="921919" cy="952387"/>
            <a:chOff x="8946992" y="3378565"/>
            <a:chExt cx="1260829" cy="1303781"/>
          </a:xfrm>
        </p:grpSpPr>
        <p:pic>
          <p:nvPicPr>
            <p:cNvPr id="25" name="Graphic 24">
              <a:extLst>
                <a:ext uri="{FF2B5EF4-FFF2-40B4-BE49-F238E27FC236}">
                  <a16:creationId xmlns="" xmlns:a16="http://schemas.microsoft.com/office/drawing/2014/main" id="{7CF330BE-B397-FE47-B958-955DAC8FF2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145219" y="3378565"/>
              <a:ext cx="851171" cy="851171"/>
            </a:xfrm>
            <a:prstGeom prst="rect">
              <a:avLst/>
            </a:prstGeom>
          </p:spPr>
        </p:pic>
        <p:sp>
          <p:nvSpPr>
            <p:cNvPr id="28" name="TextBox 27">
              <a:extLst>
                <a:ext uri="{FF2B5EF4-FFF2-40B4-BE49-F238E27FC236}">
                  <a16:creationId xmlns="" xmlns:a16="http://schemas.microsoft.com/office/drawing/2014/main" id="{A945C351-D7FE-3447-9893-7123DCA4C5FB}"/>
                </a:ext>
              </a:extLst>
            </p:cNvPr>
            <p:cNvSpPr txBox="1"/>
            <p:nvPr/>
          </p:nvSpPr>
          <p:spPr>
            <a:xfrm>
              <a:off x="8946992" y="4261011"/>
              <a:ext cx="1260829" cy="421335"/>
            </a:xfrm>
            <a:prstGeom prst="rect">
              <a:avLst/>
            </a:prstGeom>
            <a:noFill/>
          </p:spPr>
          <p:txBody>
            <a:bodyPr wrap="square" rtlCol="0">
              <a:spAutoFit/>
            </a:bodyPr>
            <a:lstStyle/>
            <a:p>
              <a:pPr algn="ctr"/>
              <a:r>
                <a:rPr lang="en-US" sz="1400" b="1" dirty="0" err="1">
                  <a:latin typeface="Montserrat SemiBold" pitchFamily="2" charset="77"/>
                </a:rPr>
                <a:t>RVote</a:t>
              </a:r>
              <a:endParaRPr lang="en-US" sz="1400" b="1" dirty="0">
                <a:latin typeface="Montserrat SemiBold" pitchFamily="2" charset="77"/>
              </a:endParaRPr>
            </a:p>
          </p:txBody>
        </p:sp>
      </p:grpSp>
      <p:grpSp>
        <p:nvGrpSpPr>
          <p:cNvPr id="39" name="Group 38">
            <a:extLst>
              <a:ext uri="{FF2B5EF4-FFF2-40B4-BE49-F238E27FC236}">
                <a16:creationId xmlns="" xmlns:a16="http://schemas.microsoft.com/office/drawing/2014/main" id="{6492368F-5C40-8942-982C-6998EC1CE916}"/>
              </a:ext>
            </a:extLst>
          </p:cNvPr>
          <p:cNvGrpSpPr>
            <a:grpSpLocks noChangeAspect="1"/>
          </p:cNvGrpSpPr>
          <p:nvPr/>
        </p:nvGrpSpPr>
        <p:grpSpPr>
          <a:xfrm>
            <a:off x="10326586" y="3626804"/>
            <a:ext cx="796689" cy="952387"/>
            <a:chOff x="10448265" y="3378565"/>
            <a:chExt cx="1090637" cy="1303781"/>
          </a:xfrm>
        </p:grpSpPr>
        <p:pic>
          <p:nvPicPr>
            <p:cNvPr id="26" name="Graphic 25">
              <a:extLst>
                <a:ext uri="{FF2B5EF4-FFF2-40B4-BE49-F238E27FC236}">
                  <a16:creationId xmlns="" xmlns:a16="http://schemas.microsoft.com/office/drawing/2014/main" id="{FCB4EE38-44AC-D341-95FB-472126D951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0567996" y="3378565"/>
              <a:ext cx="851171" cy="851171"/>
            </a:xfrm>
            <a:prstGeom prst="rect">
              <a:avLst/>
            </a:prstGeom>
          </p:spPr>
        </p:pic>
        <p:sp>
          <p:nvSpPr>
            <p:cNvPr id="29" name="TextBox 28">
              <a:extLst>
                <a:ext uri="{FF2B5EF4-FFF2-40B4-BE49-F238E27FC236}">
                  <a16:creationId xmlns="" xmlns:a16="http://schemas.microsoft.com/office/drawing/2014/main" id="{C249EC73-783C-7745-80CA-466EF5BFFD11}"/>
                </a:ext>
              </a:extLst>
            </p:cNvPr>
            <p:cNvSpPr txBox="1"/>
            <p:nvPr/>
          </p:nvSpPr>
          <p:spPr>
            <a:xfrm>
              <a:off x="10448265" y="4261011"/>
              <a:ext cx="1090637" cy="421335"/>
            </a:xfrm>
            <a:prstGeom prst="rect">
              <a:avLst/>
            </a:prstGeom>
            <a:noFill/>
          </p:spPr>
          <p:txBody>
            <a:bodyPr wrap="square" rtlCol="0">
              <a:spAutoFit/>
            </a:bodyPr>
            <a:lstStyle/>
            <a:p>
              <a:pPr algn="ctr"/>
              <a:r>
                <a:rPr lang="en-US" sz="1400" b="1" dirty="0" err="1">
                  <a:latin typeface="Montserrat SemiBold" pitchFamily="2" charset="77"/>
                </a:rPr>
                <a:t>RAd</a:t>
              </a:r>
              <a:endParaRPr lang="en-US" sz="1400" b="1" dirty="0">
                <a:latin typeface="Montserrat SemiBold" pitchFamily="2" charset="77"/>
              </a:endParaRPr>
            </a:p>
          </p:txBody>
        </p:sp>
      </p:grpSp>
    </p:spTree>
    <p:extLst>
      <p:ext uri="{BB962C8B-B14F-4D97-AF65-F5344CB8AC3E}">
        <p14:creationId xmlns:p14="http://schemas.microsoft.com/office/powerpoint/2010/main" val="401917835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1_RetrospectVTI</Template>
  <TotalTime>10101</TotalTime>
  <Words>1787</Words>
  <Application>Microsoft Macintosh PowerPoint</Application>
  <PresentationFormat>Custom</PresentationFormat>
  <Paragraphs>303</Paragraphs>
  <Slides>33</Slides>
  <Notes>8</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1_RetrospectVTI</vt:lpstr>
      <vt:lpstr>PowerPoint Presentation</vt:lpstr>
      <vt:lpstr>What Are We Offering? </vt:lpstr>
      <vt:lpstr>What Are We Offering? </vt:lpstr>
      <vt:lpstr>What Are We Offering? </vt:lpstr>
      <vt:lpstr>We are at a turning point …</vt:lpstr>
      <vt:lpstr>We are at a turning point …</vt:lpstr>
      <vt:lpstr>The internet is being re-factored</vt:lpstr>
      <vt:lpstr>The Solution Space </vt:lpstr>
      <vt:lpstr>The Solution Space </vt:lpstr>
      <vt:lpstr>The Solution Space </vt:lpstr>
      <vt:lpstr>The RChain Eco-System </vt:lpstr>
      <vt:lpstr>The RChain Eco-System </vt:lpstr>
      <vt:lpstr>The RChain Eco-System </vt:lpstr>
      <vt:lpstr>PowerPoint Presentation</vt:lpstr>
      <vt:lpstr>PowerPoint Presentation</vt:lpstr>
      <vt:lpstr>PowerPoint Presentation</vt:lpstr>
      <vt:lpstr>PowerPoint Presentation</vt:lpstr>
      <vt:lpstr>Click To Play &gt;&gt; Click To Pay</vt:lpstr>
      <vt:lpstr>Click To Play &gt;&gt; Click To Pay</vt:lpstr>
      <vt:lpstr>Click To Play &gt;&gt; Click To Pay</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Summary</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Hannah Adams</dc:creator>
  <cp:lastModifiedBy>Steve Ross-Talbot</cp:lastModifiedBy>
  <cp:revision>206</cp:revision>
  <dcterms:created xsi:type="dcterms:W3CDTF">2020-09-28T19:59:12Z</dcterms:created>
  <dcterms:modified xsi:type="dcterms:W3CDTF">2020-11-26T17:45:24Z</dcterms:modified>
</cp:coreProperties>
</file>